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17" r:id="rId1"/>
  </p:sldMasterIdLst>
  <p:notesMasterIdLst>
    <p:notesMasterId r:id="rId75"/>
  </p:notesMasterIdLst>
  <p:handoutMasterIdLst>
    <p:handoutMasterId r:id="rId76"/>
  </p:handoutMasterIdLst>
  <p:sldIdLst>
    <p:sldId id="256" r:id="rId2"/>
    <p:sldId id="298" r:id="rId3"/>
    <p:sldId id="328" r:id="rId4"/>
    <p:sldId id="260" r:id="rId5"/>
    <p:sldId id="257" r:id="rId6"/>
    <p:sldId id="258" r:id="rId7"/>
    <p:sldId id="261" r:id="rId8"/>
    <p:sldId id="262" r:id="rId9"/>
    <p:sldId id="263" r:id="rId10"/>
    <p:sldId id="264"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 id="280" r:id="rId26"/>
    <p:sldId id="281" r:id="rId27"/>
    <p:sldId id="282" r:id="rId28"/>
    <p:sldId id="283" r:id="rId29"/>
    <p:sldId id="284" r:id="rId30"/>
    <p:sldId id="286" r:id="rId31"/>
    <p:sldId id="287" r:id="rId32"/>
    <p:sldId id="288" r:id="rId33"/>
    <p:sldId id="285" r:id="rId34"/>
    <p:sldId id="289" r:id="rId35"/>
    <p:sldId id="290" r:id="rId36"/>
    <p:sldId id="291" r:id="rId37"/>
    <p:sldId id="292" r:id="rId38"/>
    <p:sldId id="293" r:id="rId39"/>
    <p:sldId id="294" r:id="rId40"/>
    <p:sldId id="295" r:id="rId41"/>
    <p:sldId id="296" r:id="rId42"/>
    <p:sldId id="297" r:id="rId43"/>
    <p:sldId id="302" r:id="rId44"/>
    <p:sldId id="299" r:id="rId45"/>
    <p:sldId id="300" r:id="rId46"/>
    <p:sldId id="301" r:id="rId47"/>
    <p:sldId id="303" r:id="rId48"/>
    <p:sldId id="307" r:id="rId49"/>
    <p:sldId id="310" r:id="rId50"/>
    <p:sldId id="313" r:id="rId51"/>
    <p:sldId id="314" r:id="rId52"/>
    <p:sldId id="315" r:id="rId53"/>
    <p:sldId id="317" r:id="rId54"/>
    <p:sldId id="316" r:id="rId55"/>
    <p:sldId id="318" r:id="rId56"/>
    <p:sldId id="319" r:id="rId57"/>
    <p:sldId id="320" r:id="rId58"/>
    <p:sldId id="321" r:id="rId59"/>
    <p:sldId id="309" r:id="rId60"/>
    <p:sldId id="322" r:id="rId61"/>
    <p:sldId id="305" r:id="rId62"/>
    <p:sldId id="304" r:id="rId63"/>
    <p:sldId id="306" r:id="rId64"/>
    <p:sldId id="308" r:id="rId65"/>
    <p:sldId id="311" r:id="rId66"/>
    <p:sldId id="312" r:id="rId67"/>
    <p:sldId id="323" r:id="rId68"/>
    <p:sldId id="327" r:id="rId69"/>
    <p:sldId id="326" r:id="rId70"/>
    <p:sldId id="324" r:id="rId71"/>
    <p:sldId id="265" r:id="rId72"/>
    <p:sldId id="325" r:id="rId73"/>
    <p:sldId id="329" r:id="rId7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9" d="100"/>
          <a:sy n="79" d="100"/>
        </p:scale>
        <p:origin x="-1472"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428CAE-75B8-E24C-B509-AFFFFDCF9E91}" type="datetime1">
              <a:rPr lang="it-IT" smtClean="0"/>
              <a:t>13/05/16</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183436-7934-D34A-9385-3F2C79775801}" type="slidenum">
              <a:rPr lang="it-IT" smtClean="0"/>
              <a:t>‹n.›</a:t>
            </a:fld>
            <a:endParaRPr lang="it-IT"/>
          </a:p>
        </p:txBody>
      </p:sp>
    </p:spTree>
    <p:extLst>
      <p:ext uri="{BB962C8B-B14F-4D97-AF65-F5344CB8AC3E}">
        <p14:creationId xmlns:p14="http://schemas.microsoft.com/office/powerpoint/2010/main" val="529053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3B6051-624C-BF4C-9864-86F9E2D08089}" type="datetime1">
              <a:rPr lang="it-IT" smtClean="0"/>
              <a:t>13/05/16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D770DC-69ED-1E4D-8DE3-E3474C896B41}" type="slidenum">
              <a:rPr lang="it-IT" smtClean="0"/>
              <a:t>‹n.›</a:t>
            </a:fld>
            <a:endParaRPr lang="it-IT"/>
          </a:p>
        </p:txBody>
      </p:sp>
    </p:spTree>
    <p:extLst>
      <p:ext uri="{BB962C8B-B14F-4D97-AF65-F5344CB8AC3E}">
        <p14:creationId xmlns:p14="http://schemas.microsoft.com/office/powerpoint/2010/main" val="3913191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9AD770DC-69ED-1E4D-8DE3-E3474C896B41}" type="slidenum">
              <a:rPr lang="it-IT" smtClean="0"/>
              <a:t>1</a:t>
            </a:fld>
            <a:endParaRPr lang="it-IT"/>
          </a:p>
        </p:txBody>
      </p:sp>
    </p:spTree>
    <p:extLst>
      <p:ext uri="{BB962C8B-B14F-4D97-AF65-F5344CB8AC3E}">
        <p14:creationId xmlns:p14="http://schemas.microsoft.com/office/powerpoint/2010/main" val="82394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Figura a mano libera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igura a mano libera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olo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it-IT" smtClean="0"/>
              <a:t>Fare clic per modificare stile</a:t>
            </a:r>
            <a:endParaRPr kumimoji="0" lang="en-US"/>
          </a:p>
        </p:txBody>
      </p:sp>
      <p:sp>
        <p:nvSpPr>
          <p:cNvPr id="17" name="Sottotitolo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30" name="Segnaposto data 29"/>
          <p:cNvSpPr>
            <a:spLocks noGrp="1"/>
          </p:cNvSpPr>
          <p:nvPr>
            <p:ph type="dt" sz="half" idx="10"/>
          </p:nvPr>
        </p:nvSpPr>
        <p:spPr/>
        <p:txBody>
          <a:bodyPr/>
          <a:lstStyle/>
          <a:p>
            <a:fld id="{27C38949-A136-8D4F-B8E2-633CEBC7CBBB}" type="datetime1">
              <a:rPr lang="it-IT" smtClean="0"/>
              <a:t>13/05/16</a:t>
            </a:fld>
            <a:endParaRPr lang="it-IT"/>
          </a:p>
        </p:txBody>
      </p:sp>
      <p:sp>
        <p:nvSpPr>
          <p:cNvPr id="19" name="Segnaposto piè di pagina 18"/>
          <p:cNvSpPr>
            <a:spLocks noGrp="1"/>
          </p:cNvSpPr>
          <p:nvPr>
            <p:ph type="ftr" sz="quarter" idx="11"/>
          </p:nvPr>
        </p:nvSpPr>
        <p:spPr/>
        <p:txBody>
          <a:bodyPr/>
          <a:lstStyle/>
          <a:p>
            <a:endParaRPr lang="it-IT"/>
          </a:p>
        </p:txBody>
      </p:sp>
      <p:sp>
        <p:nvSpPr>
          <p:cNvPr id="27" name="Segnaposto numero diapositiva 26"/>
          <p:cNvSpPr>
            <a:spLocks noGrp="1"/>
          </p:cNvSpPr>
          <p:nvPr>
            <p:ph type="sldNum" sz="quarter" idx="12"/>
          </p:nvPr>
        </p:nvSpPr>
        <p:spPr/>
        <p:txBody>
          <a:bodyPr/>
          <a:lstStyle/>
          <a:p>
            <a:fld id="{93E4AAA4-6363-4581-962D-1ACCC2D600C5}" type="slidenum">
              <a:rPr lang="en-US" smtClean="0"/>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stile</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4EE64F7A-28DA-D94A-812A-7C01F798A578}" type="datetime1">
              <a:rPr lang="it-IT" smtClean="0"/>
              <a:t>13/05/16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95BF586-1B0B-BA46-82D0-50D6FEB04D54}"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kumimoji="0" lang="it-IT" smtClean="0"/>
              <a:t>Fare clic per modificare stile</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7119BAB6-C022-8941-AC4C-7AACB806EEC0}" type="datetime1">
              <a:rPr lang="it-IT" smtClean="0"/>
              <a:t>13/05/16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95BF586-1B0B-BA46-82D0-50D6FEB04D54}"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lgn="l">
              <a:defRPr/>
            </a:lvl1pPr>
          </a:lstStyle>
          <a:p>
            <a:r>
              <a:rPr kumimoji="0" lang="it-IT" smtClean="0"/>
              <a:t>Fare clic per modificare stile</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0D23F511-B35F-E84D-96BD-1E5630277344}" type="datetime1">
              <a:rPr lang="it-IT" smtClean="0"/>
              <a:t>13/05/16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95BF586-1B0B-BA46-82D0-50D6FEB04D54}"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Figura a mano libera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igura a mano libera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olo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it-IT" smtClean="0"/>
              <a:t>Fare clic per modificare stile</a:t>
            </a:r>
            <a:endParaRPr kumimoji="0" lang="en-US"/>
          </a:p>
        </p:txBody>
      </p:sp>
      <p:sp>
        <p:nvSpPr>
          <p:cNvPr id="3" name="Segnaposto testo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gli stili del testo dello schema</a:t>
            </a:r>
          </a:p>
        </p:txBody>
      </p:sp>
      <p:sp>
        <p:nvSpPr>
          <p:cNvPr id="4" name="Segnaposto data 3"/>
          <p:cNvSpPr>
            <a:spLocks noGrp="1"/>
          </p:cNvSpPr>
          <p:nvPr>
            <p:ph type="dt" sz="half" idx="10"/>
          </p:nvPr>
        </p:nvSpPr>
        <p:spPr/>
        <p:txBody>
          <a:bodyPr/>
          <a:lstStyle/>
          <a:p>
            <a:fld id="{E9CBE064-BF68-9046-B762-C6DEFAB35F2B}" type="datetime1">
              <a:rPr lang="it-IT" smtClean="0"/>
              <a:t>13/05/16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95BF586-1B0B-BA46-82D0-50D6FEB04D54}"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467600" cy="1143000"/>
          </a:xfrm>
        </p:spPr>
        <p:txBody>
          <a:bodyPr/>
          <a:lstStyle/>
          <a:p>
            <a:r>
              <a:rPr kumimoji="0" lang="it-IT" smtClean="0"/>
              <a:t>Fare clic per modificare stile</a:t>
            </a:r>
            <a:endParaRPr kumimoji="0" lang="en-US"/>
          </a:p>
        </p:txBody>
      </p:sp>
      <p:sp>
        <p:nvSpPr>
          <p:cNvPr id="3" name="Segnaposto contenuto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74E5BAAA-EB61-854E-9998-0092A2B5859B}" type="datetime1">
              <a:rPr lang="it-IT" smtClean="0"/>
              <a:t>13/05/16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95BF586-1B0B-BA46-82D0-50D6FEB04D54}"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nchor="ctr"/>
          <a:lstStyle>
            <a:lvl1pPr>
              <a:defRPr/>
            </a:lvl1pPr>
          </a:lstStyle>
          <a:p>
            <a:r>
              <a:rPr kumimoji="0" lang="it-IT" smtClean="0"/>
              <a:t>Fare clic per modificare stile</a:t>
            </a:r>
            <a:endParaRPr kumimoji="0" lang="en-US"/>
          </a:p>
        </p:txBody>
      </p:sp>
      <p:sp>
        <p:nvSpPr>
          <p:cNvPr id="3" name="Segnaposto testo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gli stili del testo dello schema</a:t>
            </a:r>
          </a:p>
        </p:txBody>
      </p:sp>
      <p:sp>
        <p:nvSpPr>
          <p:cNvPr id="4" name="Segnaposto testo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gli stili del testo dello schema</a:t>
            </a:r>
          </a:p>
        </p:txBody>
      </p:sp>
      <p:sp>
        <p:nvSpPr>
          <p:cNvPr id="5" name="Segnaposto contenuto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96D1D895-B39A-6C42-BB44-F4E9C85B61B5}" type="datetime1">
              <a:rPr lang="it-IT" smtClean="0"/>
              <a:t>13/05/16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95BF586-1B0B-BA46-82D0-50D6FEB04D54}"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320"/>
            <a:ext cx="7470648" cy="1143000"/>
          </a:xfrm>
        </p:spPr>
        <p:txBody>
          <a:bodyPr anchor="ctr"/>
          <a:lstStyle>
            <a:lvl1pPr algn="l">
              <a:defRPr sz="4600"/>
            </a:lvl1pPr>
          </a:lstStyle>
          <a:p>
            <a:r>
              <a:rPr kumimoji="0" lang="it-IT" smtClean="0"/>
              <a:t>Fare clic per modificare stile</a:t>
            </a:r>
            <a:endParaRPr kumimoji="0" lang="en-US"/>
          </a:p>
        </p:txBody>
      </p:sp>
      <p:sp>
        <p:nvSpPr>
          <p:cNvPr id="7" name="Segnaposto data 6"/>
          <p:cNvSpPr>
            <a:spLocks noGrp="1"/>
          </p:cNvSpPr>
          <p:nvPr>
            <p:ph type="dt" sz="half" idx="10"/>
          </p:nvPr>
        </p:nvSpPr>
        <p:spPr/>
        <p:txBody>
          <a:bodyPr/>
          <a:lstStyle/>
          <a:p>
            <a:fld id="{36FBB80C-E746-0246-9369-268105AFCA55}" type="datetime1">
              <a:rPr lang="it-IT" smtClean="0"/>
              <a:t>13/05/16</a:t>
            </a:fld>
            <a:endParaRPr lang="it-IT"/>
          </a:p>
        </p:txBody>
      </p:sp>
      <p:sp>
        <p:nvSpPr>
          <p:cNvPr id="8" name="Segnaposto numero diapositiva 7"/>
          <p:cNvSpPr>
            <a:spLocks noGrp="1"/>
          </p:cNvSpPr>
          <p:nvPr>
            <p:ph type="sldNum" sz="quarter" idx="11"/>
          </p:nvPr>
        </p:nvSpPr>
        <p:spPr/>
        <p:txBody>
          <a:bodyPr/>
          <a:lstStyle/>
          <a:p>
            <a:fld id="{E95BF586-1B0B-BA46-82D0-50D6FEB04D54}" type="slidenum">
              <a:rPr lang="it-IT" smtClean="0"/>
              <a:t>‹n.›</a:t>
            </a:fld>
            <a:endParaRPr lang="it-IT"/>
          </a:p>
        </p:txBody>
      </p:sp>
      <p:sp>
        <p:nvSpPr>
          <p:cNvPr id="9" name="Segnaposto piè di pagina 8"/>
          <p:cNvSpPr>
            <a:spLocks noGrp="1"/>
          </p:cNvSpPr>
          <p:nvPr>
            <p:ph type="ftr" sz="quarter" idx="12"/>
          </p:nvPr>
        </p:nvSpPr>
        <p:spPr/>
        <p:txBody>
          <a:bodyPr/>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53586E2-F03F-684B-979B-530CE9A0B98C}" type="datetime1">
              <a:rPr lang="it-IT" smtClean="0"/>
              <a:t>13/05/16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95BF586-1B0B-BA46-82D0-50D6FEB04D54}"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it-IT" smtClean="0"/>
              <a:t>Fare clic per modificare stile</a:t>
            </a:r>
            <a:endParaRPr kumimoji="0" lang="en-US"/>
          </a:p>
        </p:txBody>
      </p:sp>
      <p:sp>
        <p:nvSpPr>
          <p:cNvPr id="3" name="Segnaposto testo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gli stili del testo dello schema</a:t>
            </a:r>
          </a:p>
        </p:txBody>
      </p:sp>
      <p:sp>
        <p:nvSpPr>
          <p:cNvPr id="4" name="Segnaposto contenuto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it-IT" smtClean="0"/>
              <a:t>Fare clic per modificare gli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71F2517B-0D75-0542-8E18-6476DC12451C}" type="datetime1">
              <a:rPr lang="it-IT" smtClean="0"/>
              <a:t>13/05/16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156448" y="6422064"/>
            <a:ext cx="762000" cy="365125"/>
          </a:xfrm>
        </p:spPr>
        <p:txBody>
          <a:bodyPr/>
          <a:lstStyle/>
          <a:p>
            <a:fld id="{E95BF586-1B0B-BA46-82D0-50D6FEB04D54}"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it-IT" smtClean="0"/>
              <a:t>Fare clic per modificare stile</a:t>
            </a:r>
            <a:endParaRPr kumimoji="0" lang="en-US"/>
          </a:p>
        </p:txBody>
      </p:sp>
      <p:sp>
        <p:nvSpPr>
          <p:cNvPr id="3" name="Segnaposto immagin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it-IT" smtClean="0"/>
              <a:t>Trascinare l'immagine su un segnaposto o fare clic sull'icona per aggiungerla</a:t>
            </a:r>
            <a:endParaRPr kumimoji="0" lang="en-US" dirty="0"/>
          </a:p>
        </p:txBody>
      </p:sp>
      <p:sp>
        <p:nvSpPr>
          <p:cNvPr id="4" name="Segnaposto testo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it-IT" smtClean="0"/>
              <a:t>Fare clic per modificare gli stili del testo dello schema</a:t>
            </a:r>
          </a:p>
        </p:txBody>
      </p:sp>
      <p:sp>
        <p:nvSpPr>
          <p:cNvPr id="5" name="Segnaposto data 4"/>
          <p:cNvSpPr>
            <a:spLocks noGrp="1"/>
          </p:cNvSpPr>
          <p:nvPr>
            <p:ph type="dt" sz="half" idx="10"/>
          </p:nvPr>
        </p:nvSpPr>
        <p:spPr>
          <a:xfrm>
            <a:off x="457200" y="6422064"/>
            <a:ext cx="2133600" cy="365125"/>
          </a:xfrm>
        </p:spPr>
        <p:txBody>
          <a:bodyPr/>
          <a:lstStyle/>
          <a:p>
            <a:fld id="{A7B3C553-1543-B248-8517-5391384473BD}" type="datetime1">
              <a:rPr lang="it-IT" smtClean="0"/>
              <a:t>13/05/16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95BF586-1B0B-BA46-82D0-50D6FEB04D54}"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2" name="Figura a mano libera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igura a mano libera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Segnaposto titolo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it-IT" smtClean="0"/>
              <a:t>Fare clic per modificare stile</a:t>
            </a:r>
            <a:endParaRPr kumimoji="0" lang="en-US"/>
          </a:p>
        </p:txBody>
      </p:sp>
      <p:sp>
        <p:nvSpPr>
          <p:cNvPr id="30" name="Segnaposto testo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it-IT" smtClean="0"/>
              <a:t>Fare clic per modificare gli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0" name="Segnaposto data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A6BB1E97-3FA6-D149-BF66-F5D43BB28246}" type="datetime1">
              <a:rPr lang="it-IT" smtClean="0"/>
              <a:t>13/05/16</a:t>
            </a:fld>
            <a:endParaRPr lang="it-IT"/>
          </a:p>
        </p:txBody>
      </p:sp>
      <p:sp>
        <p:nvSpPr>
          <p:cNvPr id="22" name="Segnaposto piè di pagina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it-IT"/>
          </a:p>
        </p:txBody>
      </p:sp>
      <p:sp>
        <p:nvSpPr>
          <p:cNvPr id="18" name="Segnaposto numero diapositiva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E95BF586-1B0B-BA46-82D0-50D6FEB04D54}" type="slidenum">
              <a:rPr lang="it-IT" smtClean="0"/>
              <a:t>‹n.›</a:t>
            </a:fld>
            <a:endParaRPr lang="it-IT"/>
          </a:p>
        </p:txBody>
      </p:sp>
    </p:spTree>
  </p:cSld>
  <p:clrMap bg1="dk1" tx1="lt1" bg2="dk2"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 Id="rId3" Type="http://schemas.openxmlformats.org/officeDocument/2006/relationships/image" Target="../media/image62.jpg"/></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65.jp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barabasi.com/book/network-science" TargetMode="External"/><Relationship Id="rId3" Type="http://schemas.openxmlformats.org/officeDocument/2006/relationships/hyperlink" Target="http://snap.stanford.edu/data/"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34421" y="2244459"/>
            <a:ext cx="7009730" cy="2301240"/>
          </a:xfrm>
        </p:spPr>
        <p:txBody>
          <a:bodyPr>
            <a:normAutofit fontScale="90000"/>
          </a:bodyPr>
          <a:lstStyle/>
          <a:p>
            <a:pPr algn="ctr"/>
            <a:r>
              <a:rPr lang="it-IT" dirty="0" smtClean="0"/>
              <a:t>La Scienza dei Big data</a:t>
            </a:r>
            <a:br>
              <a:rPr lang="it-IT" dirty="0" smtClean="0"/>
            </a:br>
            <a:r>
              <a:rPr lang="it-IT" dirty="0" smtClean="0"/>
              <a:t>e lo </a:t>
            </a:r>
            <a:br>
              <a:rPr lang="it-IT" dirty="0" smtClean="0"/>
            </a:br>
            <a:r>
              <a:rPr lang="it-IT" dirty="0" smtClean="0"/>
              <a:t>studio dei sistemi sociali</a:t>
            </a:r>
            <a:endParaRPr lang="it-IT" dirty="0"/>
          </a:p>
        </p:txBody>
      </p:sp>
      <p:pic>
        <p:nvPicPr>
          <p:cNvPr id="5" name="Immagine 4" descr="Logo Avogadr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381" y="160748"/>
            <a:ext cx="1199581" cy="1199581"/>
          </a:xfrm>
          <a:prstGeom prst="rect">
            <a:avLst/>
          </a:prstGeom>
        </p:spPr>
      </p:pic>
      <p:pic>
        <p:nvPicPr>
          <p:cNvPr id="6" name="Immagine 5" descr="logo.gif.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061" y="160748"/>
            <a:ext cx="1390818" cy="1199581"/>
          </a:xfrm>
          <a:prstGeom prst="rect">
            <a:avLst/>
          </a:prstGeom>
        </p:spPr>
      </p:pic>
      <p:pic>
        <p:nvPicPr>
          <p:cNvPr id="7" name="Immagine 6" descr="logoUnit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799" y="160748"/>
            <a:ext cx="2751039" cy="1199581"/>
          </a:xfrm>
          <a:prstGeom prst="rect">
            <a:avLst/>
          </a:prstGeom>
        </p:spPr>
      </p:pic>
      <p:sp>
        <p:nvSpPr>
          <p:cNvPr id="8" name="CasellaDiTesto 7"/>
          <p:cNvSpPr txBox="1"/>
          <p:nvPr/>
        </p:nvSpPr>
        <p:spPr>
          <a:xfrm>
            <a:off x="691326" y="5545878"/>
            <a:ext cx="3424479" cy="400110"/>
          </a:xfrm>
          <a:prstGeom prst="rect">
            <a:avLst/>
          </a:prstGeom>
          <a:noFill/>
        </p:spPr>
        <p:txBody>
          <a:bodyPr wrap="square" rtlCol="0">
            <a:spAutoFit/>
          </a:bodyPr>
          <a:lstStyle/>
          <a:p>
            <a:r>
              <a:rPr lang="it-IT" sz="2000" dirty="0" smtClean="0">
                <a:solidFill>
                  <a:srgbClr val="FFFF00"/>
                </a:solidFill>
              </a:rPr>
              <a:t>Relatore: Dott. Fabio Gatto</a:t>
            </a:r>
            <a:endParaRPr lang="it-IT" sz="2000" dirty="0">
              <a:solidFill>
                <a:srgbClr val="FFFF00"/>
              </a:solidFill>
            </a:endParaRPr>
          </a:p>
        </p:txBody>
      </p:sp>
    </p:spTree>
    <p:extLst>
      <p:ext uri="{BB962C8B-B14F-4D97-AF65-F5344CB8AC3E}">
        <p14:creationId xmlns:p14="http://schemas.microsoft.com/office/powerpoint/2010/main" val="2435262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slide_4.jpg"/>
          <p:cNvPicPr>
            <a:picLocks noChangeAspect="1"/>
          </p:cNvPicPr>
          <p:nvPr/>
        </p:nvPicPr>
        <p:blipFill>
          <a:blip r:embed="rId2"/>
          <a:stretch>
            <a:fillRect/>
          </a:stretch>
        </p:blipFill>
        <p:spPr>
          <a:xfrm>
            <a:off x="0" y="1094575"/>
            <a:ext cx="9144000" cy="4556125"/>
          </a:xfrm>
          <a:prstGeom prst="rect">
            <a:avLst/>
          </a:prstGeom>
        </p:spPr>
      </p:pic>
      <p:sp>
        <p:nvSpPr>
          <p:cNvPr id="5" name="TextBox 8"/>
          <p:cNvSpPr txBox="1"/>
          <p:nvPr/>
        </p:nvSpPr>
        <p:spPr>
          <a:xfrm>
            <a:off x="76200" y="5678970"/>
            <a:ext cx="5105400" cy="769441"/>
          </a:xfrm>
          <a:prstGeom prst="rect">
            <a:avLst/>
          </a:prstGeom>
          <a:noFill/>
        </p:spPr>
        <p:txBody>
          <a:bodyPr wrap="square" rtlCol="0">
            <a:spAutoFit/>
          </a:bodyPr>
          <a:lstStyle/>
          <a:p>
            <a:r>
              <a:rPr lang="en-US" sz="1600" dirty="0" smtClean="0">
                <a:latin typeface="Helvetica" pitchFamily="36" charset="0"/>
                <a:ea typeface="Helvetica" pitchFamily="36" charset="0"/>
                <a:cs typeface="Helvetica" pitchFamily="36" charset="0"/>
              </a:rPr>
              <a:t>The "Day of 7 Billion"      has been targeted by the United States Census Bureau to be in July 2012.</a:t>
            </a:r>
          </a:p>
          <a:p>
            <a:r>
              <a:rPr lang="en-US" sz="1200" i="1" dirty="0" smtClean="0">
                <a:latin typeface="Helvetica" pitchFamily="36" charset="0"/>
                <a:ea typeface="Helvetica" pitchFamily="36" charset="0"/>
                <a:cs typeface="Helvetica" pitchFamily="36" charset="0"/>
              </a:rPr>
              <a:t>http://</a:t>
            </a:r>
            <a:r>
              <a:rPr lang="en-US" sz="1200" i="1" dirty="0" err="1" smtClean="0">
                <a:latin typeface="Helvetica" pitchFamily="36" charset="0"/>
                <a:ea typeface="Helvetica" pitchFamily="36" charset="0"/>
                <a:cs typeface="Helvetica" pitchFamily="36" charset="0"/>
              </a:rPr>
              <a:t>en.wikipedia.org/wiki/World_population</a:t>
            </a:r>
            <a:endParaRPr lang="hu-HU" sz="1200" i="1" dirty="0">
              <a:latin typeface="Helvetica" pitchFamily="36" charset="0"/>
              <a:ea typeface="Helvetica" pitchFamily="36" charset="0"/>
              <a:cs typeface="Helvetica" pitchFamily="36" charset="0"/>
            </a:endParaRPr>
          </a:p>
        </p:txBody>
      </p:sp>
      <p:sp>
        <p:nvSpPr>
          <p:cNvPr id="6" name="CasellaDiTesto 5"/>
          <p:cNvSpPr txBox="1"/>
          <p:nvPr/>
        </p:nvSpPr>
        <p:spPr>
          <a:xfrm>
            <a:off x="1688123" y="337575"/>
            <a:ext cx="4967905" cy="523220"/>
          </a:xfrm>
          <a:prstGeom prst="rect">
            <a:avLst/>
          </a:prstGeom>
          <a:noFill/>
        </p:spPr>
        <p:txBody>
          <a:bodyPr wrap="square" rtlCol="0">
            <a:spAutoFit/>
          </a:bodyPr>
          <a:lstStyle/>
          <a:p>
            <a:pPr algn="ctr"/>
            <a:r>
              <a:rPr lang="it-IT"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SOCIETA’</a:t>
            </a:r>
            <a:endParaRPr lang="it-IT" sz="2800" dirty="0"/>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10</a:t>
            </a:fld>
            <a:endParaRPr lang="it-IT" dirty="0">
              <a:solidFill>
                <a:srgbClr val="FFFF00"/>
              </a:solidFill>
            </a:endParaRPr>
          </a:p>
        </p:txBody>
      </p:sp>
    </p:spTree>
    <p:extLst>
      <p:ext uri="{BB962C8B-B14F-4D97-AF65-F5344CB8AC3E}">
        <p14:creationId xmlns:p14="http://schemas.microsoft.com/office/powerpoint/2010/main" val="1183111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31854" y="274638"/>
            <a:ext cx="7467600" cy="1143000"/>
          </a:xfrm>
        </p:spPr>
        <p:txBody>
          <a:bodyPr/>
          <a:lstStyle/>
          <a:p>
            <a:pPr algn="ctr"/>
            <a:r>
              <a:rPr lang="it-IT"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LE REGOLE DEI NETWORK</a:t>
            </a:r>
            <a:endParaRPr lang="it-IT"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4" name="Rettangolo 3"/>
          <p:cNvSpPr/>
          <p:nvPr/>
        </p:nvSpPr>
        <p:spPr>
          <a:xfrm>
            <a:off x="996795" y="2346951"/>
            <a:ext cx="7202659" cy="1569660"/>
          </a:xfrm>
          <a:prstGeom prst="rect">
            <a:avLst/>
          </a:prstGeom>
        </p:spPr>
        <p:txBody>
          <a:bodyPr wrap="square">
            <a:spAutoFit/>
          </a:bodyPr>
          <a:lstStyle/>
          <a:p>
            <a:r>
              <a:rPr lang="it-IT" sz="3200" dirty="0"/>
              <a:t>Dietro ogni sistema complesso c'è una </a:t>
            </a:r>
            <a:r>
              <a:rPr lang="it-IT" sz="3200" dirty="0" smtClean="0"/>
              <a:t>rete, </a:t>
            </a:r>
            <a:r>
              <a:rPr lang="it-IT" sz="3200" dirty="0"/>
              <a:t>che definisce le interazioni tra </a:t>
            </a:r>
            <a:r>
              <a:rPr lang="it-IT" sz="3200" dirty="0" smtClean="0"/>
              <a:t>le varie componenti del sistema.</a:t>
            </a:r>
            <a:endParaRPr lang="it-IT" sz="3200" dirty="0"/>
          </a:p>
        </p:txBody>
      </p:sp>
      <p:sp>
        <p:nvSpPr>
          <p:cNvPr id="3" name="Segnaposto numero diapositiva 2"/>
          <p:cNvSpPr>
            <a:spLocks noGrp="1"/>
          </p:cNvSpPr>
          <p:nvPr>
            <p:ph type="sldNum" sz="quarter" idx="12"/>
          </p:nvPr>
        </p:nvSpPr>
        <p:spPr/>
        <p:txBody>
          <a:bodyPr/>
          <a:lstStyle/>
          <a:p>
            <a:fld id="{E95BF586-1B0B-BA46-82D0-50D6FEB04D54}" type="slidenum">
              <a:rPr lang="it-IT" smtClean="0">
                <a:solidFill>
                  <a:srgbClr val="FFFF00"/>
                </a:solidFill>
              </a:rPr>
              <a:t>11</a:t>
            </a:fld>
            <a:endParaRPr lang="it-IT" dirty="0">
              <a:solidFill>
                <a:srgbClr val="FFFF00"/>
              </a:solidFill>
            </a:endParaRPr>
          </a:p>
        </p:txBody>
      </p:sp>
    </p:spTree>
    <p:extLst>
      <p:ext uri="{BB962C8B-B14F-4D97-AF65-F5344CB8AC3E}">
        <p14:creationId xmlns:p14="http://schemas.microsoft.com/office/powerpoint/2010/main" val="585806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slide14_facebook.jpg"/>
          <p:cNvPicPr>
            <a:picLocks noChangeAspect="1"/>
          </p:cNvPicPr>
          <p:nvPr/>
        </p:nvPicPr>
        <p:blipFill>
          <a:blip r:embed="rId2"/>
          <a:stretch>
            <a:fillRect/>
          </a:stretch>
        </p:blipFill>
        <p:spPr>
          <a:xfrm>
            <a:off x="0" y="482250"/>
            <a:ext cx="9144000" cy="5715000"/>
          </a:xfrm>
          <a:prstGeom prst="rect">
            <a:avLst/>
          </a:prstGeom>
        </p:spPr>
      </p:pic>
      <p:sp>
        <p:nvSpPr>
          <p:cNvPr id="5" name="Subtitle 2"/>
          <p:cNvSpPr txBox="1">
            <a:spLocks/>
          </p:cNvSpPr>
          <p:nvPr/>
        </p:nvSpPr>
        <p:spPr>
          <a:xfrm>
            <a:off x="0" y="63150"/>
            <a:ext cx="9144000" cy="419100"/>
          </a:xfrm>
          <a:prstGeom prst="rect">
            <a:avLst/>
          </a:prstGeom>
          <a:solidFill>
            <a:srgbClr val="FF0000"/>
          </a:solidFill>
        </p:spPr>
        <p:txBody>
          <a:bodyPr vert="horz" lIns="91440" tIns="45720" rIns="91440" bIns="45720" rtlCol="0">
            <a:normAutofit/>
          </a:bodyPr>
          <a:lstStyle/>
          <a:p>
            <a:pPr algn="ctr">
              <a:spcBef>
                <a:spcPct val="20000"/>
              </a:spcBef>
            </a:pPr>
            <a:r>
              <a:rPr lang="en-US" sz="2000" b="1" dirty="0" smtClean="0">
                <a:solidFill>
                  <a:schemeClr val="bg1"/>
                </a:solidFill>
                <a:latin typeface="Helvetica" pitchFamily="36" charset="0"/>
                <a:ea typeface="Helvetica" pitchFamily="36" charset="0"/>
                <a:cs typeface="Helvetica" pitchFamily="36" charset="0"/>
              </a:rPr>
              <a:t>Facebook</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
        <p:nvSpPr>
          <p:cNvPr id="6" name="TextBox 8"/>
          <p:cNvSpPr txBox="1"/>
          <p:nvPr/>
        </p:nvSpPr>
        <p:spPr>
          <a:xfrm>
            <a:off x="1311896" y="6233750"/>
            <a:ext cx="5105400" cy="338554"/>
          </a:xfrm>
          <a:prstGeom prst="rect">
            <a:avLst/>
          </a:prstGeom>
          <a:noFill/>
        </p:spPr>
        <p:txBody>
          <a:bodyPr wrap="square" rtlCol="0">
            <a:spAutoFit/>
          </a:bodyPr>
          <a:lstStyle/>
          <a:p>
            <a:r>
              <a:rPr lang="en-US" sz="1600" dirty="0" smtClean="0">
                <a:solidFill>
                  <a:srgbClr val="FFFFFF"/>
                </a:solidFill>
                <a:latin typeface="Helvetica" pitchFamily="36" charset="0"/>
                <a:ea typeface="Helvetica" pitchFamily="36" charset="0"/>
                <a:cs typeface="Helvetica" pitchFamily="36" charset="0"/>
              </a:rPr>
              <a:t>The “Social Graph” behind </a:t>
            </a:r>
            <a:r>
              <a:rPr lang="en-US" sz="1600" dirty="0" err="1" smtClean="0">
                <a:solidFill>
                  <a:srgbClr val="FFFFFF"/>
                </a:solidFill>
                <a:latin typeface="Helvetica" pitchFamily="36" charset="0"/>
                <a:ea typeface="Helvetica" pitchFamily="36" charset="0"/>
                <a:cs typeface="Helvetica" pitchFamily="36" charset="0"/>
              </a:rPr>
              <a:t>Facebook</a:t>
            </a:r>
            <a:endParaRPr lang="hu-HU" sz="1200" i="1" dirty="0" err="1" smtClean="0">
              <a:solidFill>
                <a:srgbClr val="FFFFFF"/>
              </a:solidFill>
              <a:latin typeface="Helvetica" pitchFamily="36" charset="0"/>
              <a:ea typeface="Helvetica" pitchFamily="36" charset="0"/>
              <a:cs typeface="Helvetica" pitchFamily="36" charset="0"/>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12</a:t>
            </a:fld>
            <a:endParaRPr lang="it-IT" dirty="0">
              <a:solidFill>
                <a:srgbClr val="FFFF00"/>
              </a:solidFill>
            </a:endParaRPr>
          </a:p>
        </p:txBody>
      </p:sp>
    </p:spTree>
    <p:extLst>
      <p:ext uri="{BB962C8B-B14F-4D97-AF65-F5344CB8AC3E}">
        <p14:creationId xmlns:p14="http://schemas.microsoft.com/office/powerpoint/2010/main" val="37928999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gnet-email"/>
          <p:cNvPicPr>
            <a:picLocks noChangeAspect="1" noChangeArrowheads="1"/>
          </p:cNvPicPr>
          <p:nvPr/>
        </p:nvPicPr>
        <p:blipFill>
          <a:blip r:embed="rId2"/>
          <a:srcRect/>
          <a:stretch>
            <a:fillRect/>
          </a:stretch>
        </p:blipFill>
        <p:spPr bwMode="auto">
          <a:xfrm>
            <a:off x="1522075" y="1124969"/>
            <a:ext cx="5879716" cy="4067257"/>
          </a:xfrm>
          <a:prstGeom prst="rect">
            <a:avLst/>
          </a:prstGeom>
          <a:noFill/>
          <a:ln w="9525">
            <a:noFill/>
            <a:miter lim="800000"/>
            <a:headEnd/>
            <a:tailEnd/>
          </a:ln>
        </p:spPr>
      </p:pic>
      <p:sp>
        <p:nvSpPr>
          <p:cNvPr id="5" name="CasellaDiTesto 4"/>
          <p:cNvSpPr txBox="1"/>
          <p:nvPr/>
        </p:nvSpPr>
        <p:spPr>
          <a:xfrm>
            <a:off x="1189725" y="273275"/>
            <a:ext cx="6527409" cy="461665"/>
          </a:xfrm>
          <a:prstGeom prst="rect">
            <a:avLst/>
          </a:prstGeom>
          <a:noFill/>
        </p:spPr>
        <p:txBody>
          <a:bodyPr wrap="square" rtlCol="0">
            <a:spAutoFit/>
          </a:bodyPr>
          <a:lstStyle/>
          <a:p>
            <a:pPr algn="ctr"/>
            <a:r>
              <a:rPr lang="it-IT" sz="2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Struttura di un’organizzazione</a:t>
            </a:r>
            <a:endParaRPr lang="it-IT" sz="2400" dirty="0"/>
          </a:p>
        </p:txBody>
      </p:sp>
      <p:sp>
        <p:nvSpPr>
          <p:cNvPr id="6" name="Rectangle 8"/>
          <p:cNvSpPr/>
          <p:nvPr/>
        </p:nvSpPr>
        <p:spPr>
          <a:xfrm>
            <a:off x="381000" y="5367017"/>
            <a:ext cx="228600" cy="15240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9"/>
          <p:cNvSpPr/>
          <p:nvPr/>
        </p:nvSpPr>
        <p:spPr>
          <a:xfrm>
            <a:off x="742155" y="5367017"/>
            <a:ext cx="228600" cy="1524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10"/>
          <p:cNvSpPr/>
          <p:nvPr/>
        </p:nvSpPr>
        <p:spPr>
          <a:xfrm>
            <a:off x="1082878" y="5367017"/>
            <a:ext cx="228600" cy="1524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11"/>
          <p:cNvSpPr/>
          <p:nvPr/>
        </p:nvSpPr>
        <p:spPr>
          <a:xfrm>
            <a:off x="1082878" y="5699722"/>
            <a:ext cx="228600" cy="152400"/>
          </a:xfrm>
          <a:prstGeom prst="rect">
            <a:avLst/>
          </a:prstGeom>
          <a:solidFill>
            <a:srgbClr val="DC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12"/>
          <p:cNvSpPr/>
          <p:nvPr/>
        </p:nvSpPr>
        <p:spPr>
          <a:xfrm>
            <a:off x="1082878" y="6019101"/>
            <a:ext cx="228600" cy="152400"/>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 Box 4"/>
          <p:cNvSpPr txBox="1">
            <a:spLocks noChangeArrowheads="1"/>
          </p:cNvSpPr>
          <p:nvPr/>
        </p:nvSpPr>
        <p:spPr bwMode="auto">
          <a:xfrm>
            <a:off x="1311478" y="5209529"/>
            <a:ext cx="1752600" cy="1077218"/>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FFFFFF"/>
                </a:solidFill>
                <a:latin typeface="Helvetica"/>
                <a:ea typeface="Arial" charset="0"/>
                <a:cs typeface="Helvetica"/>
              </a:rPr>
              <a:t>: </a:t>
            </a:r>
            <a:r>
              <a:rPr lang="en-US" sz="1400" dirty="0" smtClean="0">
                <a:solidFill>
                  <a:srgbClr val="FFFFFF"/>
                </a:solidFill>
                <a:latin typeface="Helvetica"/>
                <a:ea typeface="Arial" charset="0"/>
                <a:cs typeface="Helvetica"/>
              </a:rPr>
              <a:t>departments</a:t>
            </a:r>
          </a:p>
          <a:p>
            <a:endParaRPr lang="en-US" sz="800" dirty="0" smtClean="0">
              <a:solidFill>
                <a:srgbClr val="FFFFFF"/>
              </a:solidFill>
              <a:latin typeface="Helvetica"/>
              <a:ea typeface="Arial" charset="0"/>
              <a:cs typeface="Helvetica"/>
            </a:endParaRPr>
          </a:p>
          <a:p>
            <a:r>
              <a:rPr lang="en-US" sz="1600" dirty="0" smtClean="0">
                <a:solidFill>
                  <a:srgbClr val="FFFFFF"/>
                </a:solidFill>
                <a:latin typeface="Helvetica"/>
                <a:ea typeface="Arial" charset="0"/>
                <a:cs typeface="Helvetica"/>
              </a:rPr>
              <a:t>: </a:t>
            </a:r>
            <a:r>
              <a:rPr lang="en-US" sz="1400" dirty="0" smtClean="0">
                <a:solidFill>
                  <a:srgbClr val="FFFFFF"/>
                </a:solidFill>
                <a:latin typeface="Helvetica"/>
                <a:ea typeface="Arial" charset="0"/>
                <a:cs typeface="Helvetica"/>
              </a:rPr>
              <a:t>consultants</a:t>
            </a:r>
          </a:p>
          <a:p>
            <a:endParaRPr lang="en-US" sz="800" dirty="0" smtClean="0">
              <a:solidFill>
                <a:srgbClr val="FFFFFF"/>
              </a:solidFill>
              <a:latin typeface="Helvetica"/>
              <a:ea typeface="Arial" charset="0"/>
              <a:cs typeface="Helvetica"/>
            </a:endParaRPr>
          </a:p>
          <a:p>
            <a:r>
              <a:rPr lang="en-US" sz="1600" dirty="0" smtClean="0">
                <a:solidFill>
                  <a:srgbClr val="FFFFFF"/>
                </a:solidFill>
                <a:latin typeface="Helvetica"/>
                <a:ea typeface="Arial" charset="0"/>
                <a:cs typeface="Helvetica"/>
              </a:rPr>
              <a:t>: </a:t>
            </a:r>
            <a:r>
              <a:rPr lang="en-US" sz="1400" dirty="0">
                <a:solidFill>
                  <a:srgbClr val="FFFFFF"/>
                </a:solidFill>
                <a:latin typeface="Helvetica"/>
                <a:ea typeface="Arial" charset="0"/>
                <a:cs typeface="Helvetica"/>
              </a:rPr>
              <a:t>external experts</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13</a:t>
            </a:fld>
            <a:endParaRPr lang="it-IT" dirty="0">
              <a:solidFill>
                <a:srgbClr val="FFFF00"/>
              </a:solidFill>
            </a:endParaRPr>
          </a:p>
        </p:txBody>
      </p:sp>
    </p:spTree>
    <p:extLst>
      <p:ext uri="{BB962C8B-B14F-4D97-AF65-F5344CB8AC3E}">
        <p14:creationId xmlns:p14="http://schemas.microsoft.com/office/powerpoint/2010/main" val="6476194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lide16_neuron.jpg"/>
          <p:cNvPicPr>
            <a:picLocks noChangeAspect="1"/>
          </p:cNvPicPr>
          <p:nvPr/>
        </p:nvPicPr>
        <p:blipFill>
          <a:blip r:embed="rId2"/>
          <a:stretch>
            <a:fillRect/>
          </a:stretch>
        </p:blipFill>
        <p:spPr>
          <a:xfrm flipH="1">
            <a:off x="0" y="571500"/>
            <a:ext cx="9144000" cy="6141825"/>
          </a:xfrm>
          <a:prstGeom prst="rect">
            <a:avLst/>
          </a:prstGeom>
        </p:spPr>
      </p:pic>
      <p:sp>
        <p:nvSpPr>
          <p:cNvPr id="5"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RETI NEURALI</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sp>
        <p:nvSpPr>
          <p:cNvPr id="6" name="Rettangolo 5"/>
          <p:cNvSpPr/>
          <p:nvPr/>
        </p:nvSpPr>
        <p:spPr>
          <a:xfrm>
            <a:off x="1610748" y="3740813"/>
            <a:ext cx="5061357" cy="1569660"/>
          </a:xfrm>
          <a:prstGeom prst="rect">
            <a:avLst/>
          </a:prstGeom>
        </p:spPr>
        <p:txBody>
          <a:bodyPr wrap="square">
            <a:spAutoFit/>
          </a:bodyPr>
          <a:lstStyle/>
          <a:p>
            <a:r>
              <a:rPr lang="it-IT" sz="32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Il cervello </a:t>
            </a:r>
            <a:r>
              <a:rPr lang="it-IT" sz="32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umano ha </a:t>
            </a:r>
            <a:r>
              <a:rPr lang="it-IT" sz="32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tra i</a:t>
            </a:r>
            <a:endParaRPr lang="it-IT" sz="32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endParaRPr>
          </a:p>
          <a:p>
            <a:r>
              <a:rPr lang="it-IT" sz="32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10-100 miliardi di </a:t>
            </a:r>
            <a:r>
              <a:rPr lang="it-IT" sz="32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rPr>
              <a:t>neuroni.</a:t>
            </a:r>
            <a:endParaRPr lang="hu-HU" sz="32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Helvetica" pitchFamily="36" charset="0"/>
              <a:ea typeface="Helvetica" pitchFamily="36" charset="0"/>
              <a:cs typeface="Helvetica" pitchFamily="36" charset="0"/>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14</a:t>
            </a:fld>
            <a:endParaRPr lang="it-IT" dirty="0">
              <a:solidFill>
                <a:srgbClr val="FFFF00"/>
              </a:solidFill>
            </a:endParaRPr>
          </a:p>
        </p:txBody>
      </p:sp>
    </p:spTree>
    <p:extLst>
      <p:ext uri="{BB962C8B-B14F-4D97-AF65-F5344CB8AC3E}">
        <p14:creationId xmlns:p14="http://schemas.microsoft.com/office/powerpoint/2010/main" val="1580114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7725"/>
            <a:ext cx="9144000" cy="419100"/>
          </a:xfrm>
          <a:prstGeom prst="rect">
            <a:avLst/>
          </a:prstGeom>
          <a:solidFill>
            <a:srgbClr val="FF0000"/>
          </a:solidFill>
        </p:spPr>
        <p:txBody>
          <a:bodyPr vert="horz" lIns="91440" tIns="45720" rIns="91440" bIns="45720" rtlCol="0">
            <a:normAutofit/>
          </a:bodyPr>
          <a:lstStyle/>
          <a:p>
            <a:pPr lvl="0">
              <a:spcBef>
                <a:spcPct val="20000"/>
              </a:spcBef>
            </a:pPr>
            <a:r>
              <a:rPr lang="en-US" sz="2000" b="1" dirty="0" smtClean="0">
                <a:solidFill>
                  <a:schemeClr val="bg1"/>
                </a:solidFill>
                <a:latin typeface="Helvetica" pitchFamily="36" charset="0"/>
                <a:ea typeface="Helvetica" pitchFamily="36" charset="0"/>
                <a:cs typeface="Helvetica" pitchFamily="36" charset="0"/>
              </a:rPr>
              <a:t>BUSINESS TIES IN US BIOTECH-INDUSTRY</a:t>
            </a:r>
            <a:endParaRPr lang="en-US" sz="1600" b="1" dirty="0" smtClean="0">
              <a:solidFill>
                <a:schemeClr val="bg1">
                  <a:lumMod val="85000"/>
                </a:schemeClr>
              </a:solidFill>
              <a:latin typeface="Helvetica" pitchFamily="36" charset="0"/>
              <a:ea typeface="Helvetica" pitchFamily="36" charset="0"/>
              <a:cs typeface="Helvetica" pitchFamily="36" charset="0"/>
            </a:endParaRPr>
          </a:p>
        </p:txBody>
      </p:sp>
      <p:pic>
        <p:nvPicPr>
          <p:cNvPr id="5" name="Picture 4" descr="Bild4"/>
          <p:cNvPicPr>
            <a:picLocks noGrp="1" noChangeAspect="1" noChangeArrowheads="1"/>
          </p:cNvPicPr>
          <p:nvPr>
            <p:ph sz="half" idx="4294967295"/>
          </p:nvPr>
        </p:nvPicPr>
        <p:blipFill>
          <a:blip r:embed="rId2"/>
          <a:srcRect/>
          <a:stretch>
            <a:fillRect/>
          </a:stretch>
        </p:blipFill>
        <p:spPr>
          <a:xfrm>
            <a:off x="1981200" y="1485900"/>
            <a:ext cx="7143646" cy="4154552"/>
          </a:xfrm>
          <a:prstGeom prst="rect">
            <a:avLst/>
          </a:prstGeom>
          <a:noFill/>
        </p:spPr>
      </p:pic>
      <p:sp>
        <p:nvSpPr>
          <p:cNvPr id="6" name="Text Box 6"/>
          <p:cNvSpPr txBox="1">
            <a:spLocks noChangeArrowheads="1"/>
          </p:cNvSpPr>
          <p:nvPr/>
        </p:nvSpPr>
        <p:spPr bwMode="auto">
          <a:xfrm>
            <a:off x="228600" y="1485900"/>
            <a:ext cx="966994" cy="369332"/>
          </a:xfrm>
          <a:prstGeom prst="rect">
            <a:avLst/>
          </a:prstGeom>
          <a:noFill/>
          <a:ln w="9525">
            <a:noFill/>
            <a:miter lim="800000"/>
            <a:headEnd/>
            <a:tailEnd/>
          </a:ln>
        </p:spPr>
        <p:txBody>
          <a:bodyPr wrap="none">
            <a:prstTxWarp prst="textNoShape">
              <a:avLst/>
            </a:prstTxWarp>
            <a:spAutoFit/>
          </a:bodyPr>
          <a:lstStyle/>
          <a:p>
            <a:r>
              <a:rPr lang="de-DE" b="1" dirty="0">
                <a:latin typeface="Helvetica"/>
                <a:ea typeface="Arial" charset="0"/>
                <a:cs typeface="Helvetica"/>
              </a:rPr>
              <a:t>Nodes</a:t>
            </a:r>
            <a:r>
              <a:rPr lang="de-DE" b="1" dirty="0" smtClean="0">
                <a:latin typeface="Helvetica"/>
                <a:ea typeface="Arial" charset="0"/>
                <a:cs typeface="Helvetica"/>
              </a:rPr>
              <a:t>:</a:t>
            </a:r>
            <a:endParaRPr lang="de-DE" b="1" dirty="0">
              <a:latin typeface="Helvetica"/>
              <a:ea typeface="Arial" charset="0"/>
              <a:cs typeface="Helvetica"/>
            </a:endParaRPr>
          </a:p>
        </p:txBody>
      </p:sp>
      <p:sp>
        <p:nvSpPr>
          <p:cNvPr id="7" name="Text Box 4"/>
          <p:cNvSpPr txBox="1">
            <a:spLocks noChangeArrowheads="1"/>
          </p:cNvSpPr>
          <p:nvPr/>
        </p:nvSpPr>
        <p:spPr bwMode="auto">
          <a:xfrm>
            <a:off x="228600" y="1866900"/>
            <a:ext cx="1752600" cy="2000548"/>
          </a:xfrm>
          <a:prstGeom prst="rect">
            <a:avLst/>
          </a:prstGeom>
          <a:noFill/>
          <a:ln w="9525">
            <a:noFill/>
            <a:miter lim="800000"/>
            <a:headEnd/>
            <a:tailEnd/>
          </a:ln>
        </p:spPr>
        <p:txBody>
          <a:bodyPr wrap="square">
            <a:prstTxWarp prst="textNoShape">
              <a:avLst/>
            </a:prstTxWarp>
            <a:spAutoFit/>
          </a:bodyPr>
          <a:lstStyle/>
          <a:p>
            <a:r>
              <a:rPr lang="en-US" sz="1400" dirty="0" smtClean="0">
                <a:latin typeface="Helvetica"/>
                <a:ea typeface="Arial" charset="0"/>
                <a:cs typeface="Helvetica"/>
              </a:rPr>
              <a:t>Companies</a:t>
            </a:r>
          </a:p>
          <a:p>
            <a:endParaRPr lang="en-US" sz="800" dirty="0" smtClean="0">
              <a:latin typeface="Helvetica"/>
              <a:ea typeface="Arial" charset="0"/>
              <a:cs typeface="Helvetica"/>
            </a:endParaRPr>
          </a:p>
          <a:p>
            <a:r>
              <a:rPr lang="en-US" sz="1400" dirty="0" smtClean="0">
                <a:latin typeface="Helvetica"/>
                <a:ea typeface="Arial" charset="0"/>
                <a:cs typeface="Helvetica"/>
              </a:rPr>
              <a:t>Investment</a:t>
            </a:r>
          </a:p>
          <a:p>
            <a:endParaRPr lang="en-US" sz="800" dirty="0" smtClean="0">
              <a:latin typeface="Helvetica"/>
              <a:ea typeface="Arial" charset="0"/>
              <a:cs typeface="Helvetica"/>
            </a:endParaRPr>
          </a:p>
          <a:p>
            <a:r>
              <a:rPr lang="en-US" sz="1400" dirty="0" smtClean="0">
                <a:latin typeface="Helvetica"/>
                <a:ea typeface="Arial" charset="0"/>
                <a:cs typeface="Helvetica"/>
              </a:rPr>
              <a:t>Pharma</a:t>
            </a:r>
          </a:p>
          <a:p>
            <a:endParaRPr lang="en-US" sz="800" dirty="0" smtClean="0">
              <a:latin typeface="Helvetica"/>
              <a:ea typeface="Arial" charset="0"/>
              <a:cs typeface="Helvetica"/>
            </a:endParaRPr>
          </a:p>
          <a:p>
            <a:r>
              <a:rPr lang="en-US" sz="1400" dirty="0" smtClean="0">
                <a:latin typeface="Helvetica"/>
                <a:ea typeface="Arial" charset="0"/>
                <a:cs typeface="Helvetica"/>
              </a:rPr>
              <a:t>Research Labs</a:t>
            </a:r>
          </a:p>
          <a:p>
            <a:endParaRPr lang="en-US" sz="800" dirty="0" smtClean="0">
              <a:latin typeface="Helvetica"/>
              <a:ea typeface="Arial" charset="0"/>
              <a:cs typeface="Helvetica"/>
            </a:endParaRPr>
          </a:p>
          <a:p>
            <a:r>
              <a:rPr lang="en-US" sz="1400" dirty="0" smtClean="0">
                <a:latin typeface="Helvetica"/>
                <a:ea typeface="Arial" charset="0"/>
                <a:cs typeface="Helvetica"/>
              </a:rPr>
              <a:t>Public</a:t>
            </a:r>
          </a:p>
          <a:p>
            <a:endParaRPr lang="en-US" sz="800" dirty="0" smtClean="0">
              <a:latin typeface="Helvetica"/>
              <a:ea typeface="Arial" charset="0"/>
              <a:cs typeface="Helvetica"/>
            </a:endParaRPr>
          </a:p>
          <a:p>
            <a:r>
              <a:rPr lang="en-US" sz="1400" dirty="0" smtClean="0">
                <a:latin typeface="Helvetica"/>
                <a:ea typeface="Arial" charset="0"/>
                <a:cs typeface="Helvetica"/>
              </a:rPr>
              <a:t>Biotechnology</a:t>
            </a:r>
          </a:p>
        </p:txBody>
      </p:sp>
      <p:sp>
        <p:nvSpPr>
          <p:cNvPr id="8" name="Rectangle 21"/>
          <p:cNvSpPr/>
          <p:nvPr/>
        </p:nvSpPr>
        <p:spPr>
          <a:xfrm>
            <a:off x="1671626" y="1943100"/>
            <a:ext cx="228600" cy="1524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16"/>
          <p:cNvSpPr/>
          <p:nvPr/>
        </p:nvSpPr>
        <p:spPr>
          <a:xfrm>
            <a:off x="1671626" y="2267248"/>
            <a:ext cx="228600" cy="152400"/>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15"/>
          <p:cNvSpPr/>
          <p:nvPr/>
        </p:nvSpPr>
        <p:spPr>
          <a:xfrm>
            <a:off x="1671626" y="2628900"/>
            <a:ext cx="228600" cy="152400"/>
          </a:xfrm>
          <a:prstGeom prst="rect">
            <a:avLst/>
          </a:prstGeom>
          <a:solidFill>
            <a:srgbClr val="DCC2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2"/>
          <p:cNvSpPr/>
          <p:nvPr/>
        </p:nvSpPr>
        <p:spPr>
          <a:xfrm>
            <a:off x="1671626" y="2953048"/>
            <a:ext cx="228600" cy="15240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9"/>
          <p:cNvSpPr/>
          <p:nvPr/>
        </p:nvSpPr>
        <p:spPr>
          <a:xfrm>
            <a:off x="1671626" y="3314700"/>
            <a:ext cx="228600" cy="1524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8"/>
          <p:cNvSpPr/>
          <p:nvPr/>
        </p:nvSpPr>
        <p:spPr>
          <a:xfrm>
            <a:off x="1671626" y="3638848"/>
            <a:ext cx="228600" cy="152400"/>
          </a:xfrm>
          <a:prstGeom prst="rect">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Box 7"/>
          <p:cNvSpPr txBox="1">
            <a:spLocks noChangeArrowheads="1"/>
          </p:cNvSpPr>
          <p:nvPr/>
        </p:nvSpPr>
        <p:spPr bwMode="auto">
          <a:xfrm>
            <a:off x="228600" y="4152900"/>
            <a:ext cx="864427" cy="369332"/>
          </a:xfrm>
          <a:prstGeom prst="rect">
            <a:avLst/>
          </a:prstGeom>
          <a:noFill/>
          <a:ln w="9525">
            <a:noFill/>
            <a:miter lim="800000"/>
            <a:headEnd/>
            <a:tailEnd/>
          </a:ln>
        </p:spPr>
        <p:txBody>
          <a:bodyPr wrap="none">
            <a:prstTxWarp prst="textNoShape">
              <a:avLst/>
            </a:prstTxWarp>
            <a:spAutoFit/>
          </a:bodyPr>
          <a:lstStyle/>
          <a:p>
            <a:r>
              <a:rPr lang="de-DE" b="1" dirty="0">
                <a:latin typeface="Helvetica"/>
                <a:ea typeface="Arial" charset="0"/>
                <a:cs typeface="Helvetica"/>
              </a:rPr>
              <a:t>Links:</a:t>
            </a:r>
            <a:r>
              <a:rPr lang="de-DE" b="1" dirty="0" smtClean="0">
                <a:latin typeface="Helvetica"/>
                <a:ea typeface="Arial" charset="0"/>
                <a:cs typeface="Helvetica"/>
              </a:rPr>
              <a:t> </a:t>
            </a:r>
          </a:p>
        </p:txBody>
      </p:sp>
      <p:sp>
        <p:nvSpPr>
          <p:cNvPr id="15" name="Text Box 4"/>
          <p:cNvSpPr txBox="1">
            <a:spLocks noChangeArrowheads="1"/>
          </p:cNvSpPr>
          <p:nvPr/>
        </p:nvSpPr>
        <p:spPr bwMode="auto">
          <a:xfrm>
            <a:off x="228600" y="4539615"/>
            <a:ext cx="1752600" cy="984885"/>
          </a:xfrm>
          <a:prstGeom prst="rect">
            <a:avLst/>
          </a:prstGeom>
          <a:noFill/>
          <a:ln w="9525">
            <a:noFill/>
            <a:miter lim="800000"/>
            <a:headEnd/>
            <a:tailEnd/>
          </a:ln>
        </p:spPr>
        <p:txBody>
          <a:bodyPr wrap="square">
            <a:prstTxWarp prst="textNoShape">
              <a:avLst/>
            </a:prstTxWarp>
            <a:spAutoFit/>
          </a:bodyPr>
          <a:lstStyle/>
          <a:p>
            <a:r>
              <a:rPr lang="en-US" sz="1400" dirty="0" smtClean="0">
                <a:solidFill>
                  <a:srgbClr val="FFFFFF"/>
                </a:solidFill>
                <a:latin typeface="Helvetica"/>
                <a:ea typeface="Arial" charset="0"/>
                <a:cs typeface="Helvetica"/>
              </a:rPr>
              <a:t>Collaborations</a:t>
            </a:r>
          </a:p>
          <a:p>
            <a:endParaRPr lang="en-US" sz="800" dirty="0" smtClean="0">
              <a:solidFill>
                <a:srgbClr val="FFFFFF"/>
              </a:solidFill>
              <a:latin typeface="Helvetica"/>
              <a:ea typeface="Arial" charset="0"/>
              <a:cs typeface="Helvetica"/>
            </a:endParaRPr>
          </a:p>
          <a:p>
            <a:r>
              <a:rPr lang="en-US" sz="1400" dirty="0" smtClean="0">
                <a:solidFill>
                  <a:srgbClr val="FFFFFF"/>
                </a:solidFill>
                <a:latin typeface="Helvetica"/>
                <a:ea typeface="Arial" charset="0"/>
                <a:cs typeface="Helvetica"/>
              </a:rPr>
              <a:t>Financial</a:t>
            </a:r>
          </a:p>
          <a:p>
            <a:endParaRPr lang="en-US" sz="800" dirty="0" smtClean="0">
              <a:solidFill>
                <a:srgbClr val="FFFFFF"/>
              </a:solidFill>
              <a:latin typeface="Helvetica"/>
              <a:ea typeface="Arial" charset="0"/>
              <a:cs typeface="Helvetica"/>
            </a:endParaRPr>
          </a:p>
          <a:p>
            <a:r>
              <a:rPr lang="en-US" sz="1400" dirty="0" smtClean="0">
                <a:solidFill>
                  <a:srgbClr val="FFFFFF"/>
                </a:solidFill>
                <a:latin typeface="Helvetica"/>
                <a:ea typeface="Arial" charset="0"/>
                <a:cs typeface="Helvetica"/>
              </a:rPr>
              <a:t>R&amp;D</a:t>
            </a:r>
          </a:p>
        </p:txBody>
      </p:sp>
      <p:sp>
        <p:nvSpPr>
          <p:cNvPr id="16" name="Rectangle 22"/>
          <p:cNvSpPr/>
          <p:nvPr/>
        </p:nvSpPr>
        <p:spPr>
          <a:xfrm>
            <a:off x="1671626" y="4664958"/>
            <a:ext cx="228600" cy="152400"/>
          </a:xfrm>
          <a:prstGeom prst="rect">
            <a:avLst/>
          </a:prstGeom>
          <a:solidFill>
            <a:schemeClr val="bg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4"/>
          <p:cNvSpPr/>
          <p:nvPr/>
        </p:nvSpPr>
        <p:spPr>
          <a:xfrm>
            <a:off x="1671626" y="4991100"/>
            <a:ext cx="228600" cy="1524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20"/>
          <p:cNvSpPr/>
          <p:nvPr/>
        </p:nvSpPr>
        <p:spPr>
          <a:xfrm>
            <a:off x="1671626" y="5300398"/>
            <a:ext cx="228600" cy="152400"/>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15</a:t>
            </a:fld>
            <a:endParaRPr lang="it-IT" dirty="0">
              <a:solidFill>
                <a:srgbClr val="FFFF00"/>
              </a:solidFill>
            </a:endParaRPr>
          </a:p>
        </p:txBody>
      </p:sp>
    </p:spTree>
    <p:extLst>
      <p:ext uri="{BB962C8B-B14F-4D97-AF65-F5344CB8AC3E}">
        <p14:creationId xmlns:p14="http://schemas.microsoft.com/office/powerpoint/2010/main" val="30542163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INTERNET</a:t>
            </a:r>
            <a:endParaRPr lang="en-US" sz="1600" b="1" dirty="0" smtClean="0">
              <a:solidFill>
                <a:srgbClr val="FFFFFF"/>
              </a:solidFill>
              <a:latin typeface="Helvetica" pitchFamily="36" charset="0"/>
              <a:ea typeface="Helvetica" pitchFamily="36" charset="0"/>
              <a:cs typeface="Helvetica" pitchFamily="36" charset="0"/>
            </a:endParaRPr>
          </a:p>
        </p:txBody>
      </p:sp>
      <p:grpSp>
        <p:nvGrpSpPr>
          <p:cNvPr id="5" name="Group 252"/>
          <p:cNvGrpSpPr/>
          <p:nvPr/>
        </p:nvGrpSpPr>
        <p:grpSpPr>
          <a:xfrm>
            <a:off x="152400" y="1813459"/>
            <a:ext cx="4080945" cy="2850411"/>
            <a:chOff x="76200" y="1454889"/>
            <a:chExt cx="4080945" cy="2850411"/>
          </a:xfrm>
        </p:grpSpPr>
        <p:sp>
          <p:nvSpPr>
            <p:cNvPr id="6" name="Oval 109"/>
            <p:cNvSpPr/>
            <p:nvPr/>
          </p:nvSpPr>
          <p:spPr>
            <a:xfrm>
              <a:off x="2580797" y="2003676"/>
              <a:ext cx="1529839" cy="1187845"/>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110"/>
            <p:cNvSpPr/>
            <p:nvPr/>
          </p:nvSpPr>
          <p:spPr>
            <a:xfrm>
              <a:off x="848464" y="2003677"/>
              <a:ext cx="1138725" cy="907828"/>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8" name="Oval 111"/>
            <p:cNvSpPr/>
            <p:nvPr/>
          </p:nvSpPr>
          <p:spPr>
            <a:xfrm>
              <a:off x="713731" y="3243368"/>
              <a:ext cx="1604399" cy="1061932"/>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grpSp>
          <p:nvGrpSpPr>
            <p:cNvPr id="9" name="Group 46"/>
            <p:cNvGrpSpPr>
              <a:grpSpLocks/>
            </p:cNvGrpSpPr>
            <p:nvPr/>
          </p:nvGrpSpPr>
          <p:grpSpPr bwMode="auto">
            <a:xfrm>
              <a:off x="553190" y="1598101"/>
              <a:ext cx="481371" cy="421199"/>
              <a:chOff x="1056" y="1920"/>
              <a:chExt cx="384" cy="336"/>
            </a:xfrm>
          </p:grpSpPr>
          <p:sp>
            <p:nvSpPr>
              <p:cNvPr id="137"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8"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9"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0"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1"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42"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0" name="Group 46"/>
            <p:cNvGrpSpPr>
              <a:grpSpLocks/>
            </p:cNvGrpSpPr>
            <p:nvPr/>
          </p:nvGrpSpPr>
          <p:grpSpPr bwMode="auto">
            <a:xfrm>
              <a:off x="83723" y="2131501"/>
              <a:ext cx="481371" cy="421199"/>
              <a:chOff x="1056" y="1920"/>
              <a:chExt cx="384" cy="336"/>
            </a:xfrm>
          </p:grpSpPr>
          <p:sp>
            <p:nvSpPr>
              <p:cNvPr id="131"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2"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33"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4"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5"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6"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1" name="Group 46"/>
            <p:cNvGrpSpPr>
              <a:grpSpLocks/>
            </p:cNvGrpSpPr>
            <p:nvPr/>
          </p:nvGrpSpPr>
          <p:grpSpPr bwMode="auto">
            <a:xfrm>
              <a:off x="248390" y="2628900"/>
              <a:ext cx="481371" cy="421199"/>
              <a:chOff x="1056" y="1920"/>
              <a:chExt cx="384" cy="336"/>
            </a:xfrm>
          </p:grpSpPr>
          <p:sp>
            <p:nvSpPr>
              <p:cNvPr id="125"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6"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7"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8"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9"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30"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2" name="Group 46"/>
            <p:cNvGrpSpPr>
              <a:grpSpLocks/>
            </p:cNvGrpSpPr>
            <p:nvPr/>
          </p:nvGrpSpPr>
          <p:grpSpPr bwMode="auto">
            <a:xfrm>
              <a:off x="1415561" y="1511300"/>
              <a:ext cx="481371" cy="421199"/>
              <a:chOff x="1056" y="1920"/>
              <a:chExt cx="384" cy="336"/>
            </a:xfrm>
          </p:grpSpPr>
          <p:sp>
            <p:nvSpPr>
              <p:cNvPr id="119"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0"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21"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2"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3"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24"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3" name="Group 46"/>
            <p:cNvGrpSpPr>
              <a:grpSpLocks/>
            </p:cNvGrpSpPr>
            <p:nvPr/>
          </p:nvGrpSpPr>
          <p:grpSpPr bwMode="auto">
            <a:xfrm>
              <a:off x="2939561" y="1454889"/>
              <a:ext cx="481371" cy="421199"/>
              <a:chOff x="1056" y="1920"/>
              <a:chExt cx="384" cy="336"/>
            </a:xfrm>
          </p:grpSpPr>
          <p:sp>
            <p:nvSpPr>
              <p:cNvPr id="113"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14"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15"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6"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7"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8"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4" name="Group 46"/>
            <p:cNvGrpSpPr>
              <a:grpSpLocks/>
            </p:cNvGrpSpPr>
            <p:nvPr/>
          </p:nvGrpSpPr>
          <p:grpSpPr bwMode="auto">
            <a:xfrm>
              <a:off x="76200" y="3787125"/>
              <a:ext cx="481371" cy="421199"/>
              <a:chOff x="1056" y="1920"/>
              <a:chExt cx="384" cy="336"/>
            </a:xfrm>
          </p:grpSpPr>
          <p:sp>
            <p:nvSpPr>
              <p:cNvPr id="107"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8"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9"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0"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1"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12"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5" name="Group 46"/>
            <p:cNvGrpSpPr>
              <a:grpSpLocks/>
            </p:cNvGrpSpPr>
            <p:nvPr/>
          </p:nvGrpSpPr>
          <p:grpSpPr bwMode="auto">
            <a:xfrm>
              <a:off x="2305790" y="3866100"/>
              <a:ext cx="481371" cy="421199"/>
              <a:chOff x="1056" y="1920"/>
              <a:chExt cx="384" cy="336"/>
            </a:xfrm>
          </p:grpSpPr>
          <p:sp>
            <p:nvSpPr>
              <p:cNvPr id="101"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2"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103"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4"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5"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6"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6" name="Group 46"/>
            <p:cNvGrpSpPr>
              <a:grpSpLocks/>
            </p:cNvGrpSpPr>
            <p:nvPr/>
          </p:nvGrpSpPr>
          <p:grpSpPr bwMode="auto">
            <a:xfrm>
              <a:off x="1896932" y="2685739"/>
              <a:ext cx="481371" cy="421199"/>
              <a:chOff x="1056" y="1920"/>
              <a:chExt cx="384" cy="336"/>
            </a:xfrm>
          </p:grpSpPr>
          <p:sp>
            <p:nvSpPr>
              <p:cNvPr id="95"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6"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7"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8"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9"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00"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7" name="Group 46"/>
            <p:cNvGrpSpPr>
              <a:grpSpLocks/>
            </p:cNvGrpSpPr>
            <p:nvPr/>
          </p:nvGrpSpPr>
          <p:grpSpPr bwMode="auto">
            <a:xfrm>
              <a:off x="3420932" y="3289300"/>
              <a:ext cx="481371" cy="421199"/>
              <a:chOff x="1056" y="1920"/>
              <a:chExt cx="384" cy="336"/>
            </a:xfrm>
          </p:grpSpPr>
          <p:sp>
            <p:nvSpPr>
              <p:cNvPr id="89"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0"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91"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2"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3"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94"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8" name="Group 46"/>
            <p:cNvGrpSpPr>
              <a:grpSpLocks/>
            </p:cNvGrpSpPr>
            <p:nvPr/>
          </p:nvGrpSpPr>
          <p:grpSpPr bwMode="auto">
            <a:xfrm>
              <a:off x="3675774" y="1519126"/>
              <a:ext cx="481371" cy="421199"/>
              <a:chOff x="1056" y="1920"/>
              <a:chExt cx="384" cy="336"/>
            </a:xfrm>
          </p:grpSpPr>
          <p:sp>
            <p:nvSpPr>
              <p:cNvPr id="83" name="AutoShape 47"/>
              <p:cNvSpPr>
                <a:spLocks noChangeArrowheads="1"/>
              </p:cNvSpPr>
              <p:nvPr/>
            </p:nvSpPr>
            <p:spPr bwMode="auto">
              <a:xfrm>
                <a:off x="1056" y="2160"/>
                <a:ext cx="384" cy="96"/>
              </a:xfrm>
              <a:prstGeom prst="parallelogram">
                <a:avLst>
                  <a:gd name="adj" fmla="val 100000"/>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4" name="Rectangle 48"/>
              <p:cNvSpPr>
                <a:spLocks noChangeArrowheads="1"/>
              </p:cNvSpPr>
              <p:nvPr/>
            </p:nvSpPr>
            <p:spPr bwMode="auto">
              <a:xfrm>
                <a:off x="1152" y="1920"/>
                <a:ext cx="288" cy="24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85" name="Line 49"/>
              <p:cNvSpPr>
                <a:spLocks noChangeShapeType="1"/>
              </p:cNvSpPr>
              <p:nvPr/>
            </p:nvSpPr>
            <p:spPr bwMode="auto">
              <a:xfrm>
                <a:off x="1158" y="2178"/>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6" name="Line 50"/>
              <p:cNvSpPr>
                <a:spLocks noChangeShapeType="1"/>
              </p:cNvSpPr>
              <p:nvPr/>
            </p:nvSpPr>
            <p:spPr bwMode="auto">
              <a:xfrm>
                <a:off x="1146" y="2193"/>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7" name="Line 51"/>
              <p:cNvSpPr>
                <a:spLocks noChangeShapeType="1"/>
              </p:cNvSpPr>
              <p:nvPr/>
            </p:nvSpPr>
            <p:spPr bwMode="auto">
              <a:xfrm>
                <a:off x="1128" y="2211"/>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88" name="Line 52"/>
              <p:cNvSpPr>
                <a:spLocks noChangeShapeType="1"/>
              </p:cNvSpPr>
              <p:nvPr/>
            </p:nvSpPr>
            <p:spPr bwMode="auto">
              <a:xfrm>
                <a:off x="1107" y="2229"/>
                <a:ext cx="234" cy="0"/>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19" name="Group 20"/>
            <p:cNvGrpSpPr>
              <a:grpSpLocks/>
            </p:cNvGrpSpPr>
            <p:nvPr/>
          </p:nvGrpSpPr>
          <p:grpSpPr bwMode="auto">
            <a:xfrm>
              <a:off x="2643036" y="2320362"/>
              <a:ext cx="270227" cy="365377"/>
              <a:chOff x="1776" y="1020"/>
              <a:chExt cx="204" cy="276"/>
            </a:xfrm>
          </p:grpSpPr>
          <p:sp>
            <p:nvSpPr>
              <p:cNvPr id="81"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82"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0" name="Group 20"/>
            <p:cNvGrpSpPr>
              <a:grpSpLocks/>
            </p:cNvGrpSpPr>
            <p:nvPr/>
          </p:nvGrpSpPr>
          <p:grpSpPr bwMode="auto">
            <a:xfrm>
              <a:off x="900067" y="2212665"/>
              <a:ext cx="270227" cy="365377"/>
              <a:chOff x="1776" y="1020"/>
              <a:chExt cx="204" cy="276"/>
            </a:xfrm>
          </p:grpSpPr>
          <p:sp>
            <p:nvSpPr>
              <p:cNvPr id="79"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80"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1" name="Group 20"/>
            <p:cNvGrpSpPr>
              <a:grpSpLocks/>
            </p:cNvGrpSpPr>
            <p:nvPr/>
          </p:nvGrpSpPr>
          <p:grpSpPr bwMode="auto">
            <a:xfrm>
              <a:off x="1566533" y="2247900"/>
              <a:ext cx="270227" cy="365377"/>
              <a:chOff x="1776" y="1020"/>
              <a:chExt cx="204" cy="276"/>
            </a:xfrm>
          </p:grpSpPr>
          <p:sp>
            <p:nvSpPr>
              <p:cNvPr id="77"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8"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2" name="Group 20"/>
            <p:cNvGrpSpPr>
              <a:grpSpLocks/>
            </p:cNvGrpSpPr>
            <p:nvPr/>
          </p:nvGrpSpPr>
          <p:grpSpPr bwMode="auto">
            <a:xfrm>
              <a:off x="1186961" y="2476500"/>
              <a:ext cx="270227" cy="365377"/>
              <a:chOff x="1776" y="1020"/>
              <a:chExt cx="204" cy="276"/>
            </a:xfrm>
          </p:grpSpPr>
          <p:sp>
            <p:nvSpPr>
              <p:cNvPr id="75"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6"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3" name="Group 20"/>
            <p:cNvGrpSpPr>
              <a:grpSpLocks/>
            </p:cNvGrpSpPr>
            <p:nvPr/>
          </p:nvGrpSpPr>
          <p:grpSpPr bwMode="auto">
            <a:xfrm>
              <a:off x="1095356" y="3766923"/>
              <a:ext cx="270227" cy="365377"/>
              <a:chOff x="1776" y="1020"/>
              <a:chExt cx="204" cy="276"/>
            </a:xfrm>
          </p:grpSpPr>
          <p:sp>
            <p:nvSpPr>
              <p:cNvPr id="73"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4"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4" name="Group 20"/>
            <p:cNvGrpSpPr>
              <a:grpSpLocks/>
            </p:cNvGrpSpPr>
            <p:nvPr/>
          </p:nvGrpSpPr>
          <p:grpSpPr bwMode="auto">
            <a:xfrm>
              <a:off x="885024" y="3345122"/>
              <a:ext cx="270227" cy="365377"/>
              <a:chOff x="1776" y="1020"/>
              <a:chExt cx="204" cy="276"/>
            </a:xfrm>
          </p:grpSpPr>
          <p:sp>
            <p:nvSpPr>
              <p:cNvPr id="71"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2"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5" name="Group 20"/>
            <p:cNvGrpSpPr>
              <a:grpSpLocks/>
            </p:cNvGrpSpPr>
            <p:nvPr/>
          </p:nvGrpSpPr>
          <p:grpSpPr bwMode="auto">
            <a:xfrm>
              <a:off x="1450134" y="3266147"/>
              <a:ext cx="270227" cy="365377"/>
              <a:chOff x="1776" y="1020"/>
              <a:chExt cx="204" cy="276"/>
            </a:xfrm>
          </p:grpSpPr>
          <p:sp>
            <p:nvSpPr>
              <p:cNvPr id="69"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70"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6" name="Group 20"/>
            <p:cNvGrpSpPr>
              <a:grpSpLocks/>
            </p:cNvGrpSpPr>
            <p:nvPr/>
          </p:nvGrpSpPr>
          <p:grpSpPr bwMode="auto">
            <a:xfrm>
              <a:off x="1907334" y="3619500"/>
              <a:ext cx="270227" cy="365377"/>
              <a:chOff x="1776" y="1020"/>
              <a:chExt cx="204" cy="276"/>
            </a:xfrm>
          </p:grpSpPr>
          <p:sp>
            <p:nvSpPr>
              <p:cNvPr id="67"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8"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7" name="Group 20"/>
            <p:cNvGrpSpPr>
              <a:grpSpLocks/>
            </p:cNvGrpSpPr>
            <p:nvPr/>
          </p:nvGrpSpPr>
          <p:grpSpPr bwMode="auto">
            <a:xfrm>
              <a:off x="1284207" y="2003677"/>
              <a:ext cx="270227" cy="365377"/>
              <a:chOff x="1776" y="1020"/>
              <a:chExt cx="204" cy="276"/>
            </a:xfrm>
          </p:grpSpPr>
          <p:sp>
            <p:nvSpPr>
              <p:cNvPr id="65"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6"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8" name="Group 20"/>
            <p:cNvGrpSpPr>
              <a:grpSpLocks/>
            </p:cNvGrpSpPr>
            <p:nvPr/>
          </p:nvGrpSpPr>
          <p:grpSpPr bwMode="auto">
            <a:xfrm>
              <a:off x="3210603" y="2029977"/>
              <a:ext cx="270227" cy="365377"/>
              <a:chOff x="1776" y="1020"/>
              <a:chExt cx="204" cy="276"/>
            </a:xfrm>
          </p:grpSpPr>
          <p:sp>
            <p:nvSpPr>
              <p:cNvPr id="63"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4"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29" name="Group 20"/>
            <p:cNvGrpSpPr>
              <a:grpSpLocks/>
            </p:cNvGrpSpPr>
            <p:nvPr/>
          </p:nvGrpSpPr>
          <p:grpSpPr bwMode="auto">
            <a:xfrm>
              <a:off x="3548796" y="2640021"/>
              <a:ext cx="270227" cy="365377"/>
              <a:chOff x="1776" y="1020"/>
              <a:chExt cx="204" cy="276"/>
            </a:xfrm>
          </p:grpSpPr>
          <p:sp>
            <p:nvSpPr>
              <p:cNvPr id="61"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2"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grpSp>
          <p:nvGrpSpPr>
            <p:cNvPr id="30" name="Group 20"/>
            <p:cNvGrpSpPr>
              <a:grpSpLocks/>
            </p:cNvGrpSpPr>
            <p:nvPr/>
          </p:nvGrpSpPr>
          <p:grpSpPr bwMode="auto">
            <a:xfrm>
              <a:off x="2946445" y="2600828"/>
              <a:ext cx="270227" cy="365377"/>
              <a:chOff x="1776" y="1020"/>
              <a:chExt cx="204" cy="276"/>
            </a:xfrm>
          </p:grpSpPr>
          <p:sp>
            <p:nvSpPr>
              <p:cNvPr id="59" name="Rectangle 21"/>
              <p:cNvSpPr>
                <a:spLocks noChangeArrowheads="1"/>
              </p:cNvSpPr>
              <p:nvPr/>
            </p:nvSpPr>
            <p:spPr bwMode="auto">
              <a:xfrm>
                <a:off x="1776" y="1200"/>
                <a:ext cx="192" cy="96"/>
              </a:xfrm>
              <a:prstGeom prst="rect">
                <a:avLst/>
              </a:prstGeom>
              <a:noFill/>
              <a:ln w="9525">
                <a:solidFill>
                  <a:schemeClr val="tx1"/>
                </a:solidFill>
                <a:miter lim="800000"/>
                <a:headEnd/>
                <a:tailEnd/>
              </a:ln>
              <a:effectLst/>
              <a:scene3d>
                <a:camera prst="legacyObliqueTopRight"/>
                <a:lightRig rig="legacyFlat3" dir="b"/>
              </a:scene3d>
              <a:sp3d extrusionH="100000" prstMaterial="legacyWireframe">
                <a:bevelT w="13500" h="13500" prst="angle"/>
                <a:bevelB w="13500" h="13500" prst="angle"/>
                <a:extrusionClr>
                  <a:schemeClr val="tx1"/>
                </a:extrusionClr>
              </a:sp3d>
            </p:spPr>
            <p:txBody>
              <a:bodyPr wrap="none" anchor="ctr">
                <a:prstTxWarp prst="textNoShape">
                  <a:avLst/>
                </a:prstTxWarp>
                <a:flatTx/>
              </a:bodyPr>
              <a:lstStyle/>
              <a:p>
                <a:endParaRPr lang="en-US"/>
              </a:p>
            </p:txBody>
          </p:sp>
          <p:sp>
            <p:nvSpPr>
              <p:cNvPr id="60" name="Line 22"/>
              <p:cNvSpPr>
                <a:spLocks noChangeShapeType="1"/>
              </p:cNvSpPr>
              <p:nvPr/>
            </p:nvSpPr>
            <p:spPr bwMode="auto">
              <a:xfrm flipV="1">
                <a:off x="1980" y="1020"/>
                <a:ext cx="0" cy="192"/>
              </a:xfrm>
              <a:prstGeom prst="line">
                <a:avLst/>
              </a:prstGeom>
              <a:noFill/>
              <a:ln w="9525">
                <a:solidFill>
                  <a:schemeClr val="tx1"/>
                </a:solidFill>
                <a:round/>
                <a:headEnd/>
                <a:tailEnd/>
              </a:ln>
              <a:effectLst/>
            </p:spPr>
            <p:txBody>
              <a:bodyPr>
                <a:prstTxWarp prst="textNoShape">
                  <a:avLst/>
                </a:prstTxWarp>
              </a:bodyPr>
              <a:lstStyle/>
              <a:p>
                <a:endParaRPr lang="en-US"/>
              </a:p>
            </p:txBody>
          </p:sp>
        </p:grpSp>
        <p:cxnSp>
          <p:nvCxnSpPr>
            <p:cNvPr id="31" name="Straight Connector 125"/>
            <p:cNvCxnSpPr>
              <a:stCxn id="80" idx="1"/>
            </p:cNvCxnSpPr>
            <p:nvPr/>
          </p:nvCxnSpPr>
          <p:spPr>
            <a:xfrm rot="5400000">
              <a:off x="751895" y="2013960"/>
              <a:ext cx="219694" cy="617104"/>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127"/>
            <p:cNvCxnSpPr>
              <a:stCxn id="80" idx="1"/>
            </p:cNvCxnSpPr>
            <p:nvPr/>
          </p:nvCxnSpPr>
          <p:spPr>
            <a:xfrm rot="5400000" flipH="1">
              <a:off x="945574" y="1987945"/>
              <a:ext cx="313708" cy="13573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Connector 128"/>
            <p:cNvCxnSpPr>
              <a:stCxn id="76" idx="1"/>
              <a:endCxn id="80" idx="1"/>
            </p:cNvCxnSpPr>
            <p:nvPr/>
          </p:nvCxnSpPr>
          <p:spPr>
            <a:xfrm rot="5400000" flipH="1">
              <a:off x="1181823" y="2201136"/>
              <a:ext cx="263835" cy="286894"/>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Straight Connector 133"/>
            <p:cNvCxnSpPr>
              <a:stCxn id="78" idx="1"/>
              <a:endCxn id="76" idx="1"/>
            </p:cNvCxnSpPr>
            <p:nvPr/>
          </p:nvCxnSpPr>
          <p:spPr>
            <a:xfrm rot="5400000">
              <a:off x="1532674" y="2172414"/>
              <a:ext cx="228600" cy="37957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Connector 136"/>
            <p:cNvCxnSpPr>
              <a:stCxn id="78" idx="1"/>
              <a:endCxn id="66" idx="1"/>
            </p:cNvCxnSpPr>
            <p:nvPr/>
          </p:nvCxnSpPr>
          <p:spPr>
            <a:xfrm rot="5400000" flipH="1">
              <a:off x="1573485" y="1984626"/>
              <a:ext cx="244223" cy="282326"/>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Connector 139"/>
            <p:cNvCxnSpPr>
              <a:stCxn id="119" idx="3"/>
              <a:endCxn id="66" idx="1"/>
            </p:cNvCxnSpPr>
            <p:nvPr/>
          </p:nvCxnSpPr>
          <p:spPr>
            <a:xfrm rot="5400000">
              <a:off x="1539666" y="1947268"/>
              <a:ext cx="71178" cy="4164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Connector 142"/>
            <p:cNvCxnSpPr>
              <a:stCxn id="76" idx="1"/>
            </p:cNvCxnSpPr>
            <p:nvPr/>
          </p:nvCxnSpPr>
          <p:spPr>
            <a:xfrm rot="5400000">
              <a:off x="866847" y="2339415"/>
              <a:ext cx="453256" cy="72742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 name="Straight Connector 145"/>
            <p:cNvCxnSpPr>
              <a:stCxn id="76" idx="1"/>
              <a:endCxn id="72" idx="1"/>
            </p:cNvCxnSpPr>
            <p:nvPr/>
          </p:nvCxnSpPr>
          <p:spPr>
            <a:xfrm rot="5400000">
              <a:off x="871909" y="2759843"/>
              <a:ext cx="868622" cy="30193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9" name="Straight Connector 150"/>
            <p:cNvCxnSpPr>
              <a:stCxn id="70" idx="1"/>
              <a:endCxn id="74" idx="1"/>
            </p:cNvCxnSpPr>
            <p:nvPr/>
          </p:nvCxnSpPr>
          <p:spPr>
            <a:xfrm rot="5400000">
              <a:off x="1292584" y="3339146"/>
              <a:ext cx="500776" cy="35477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0" name="Straight Connector 153"/>
            <p:cNvCxnSpPr>
              <a:stCxn id="70" idx="1"/>
              <a:endCxn id="68" idx="1"/>
            </p:cNvCxnSpPr>
            <p:nvPr/>
          </p:nvCxnSpPr>
          <p:spPr>
            <a:xfrm rot="16200000" flipH="1">
              <a:off x="1772285" y="3214223"/>
              <a:ext cx="353353" cy="45720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Connector 156"/>
            <p:cNvCxnSpPr>
              <a:stCxn id="70" idx="1"/>
              <a:endCxn id="72" idx="1"/>
            </p:cNvCxnSpPr>
            <p:nvPr/>
          </p:nvCxnSpPr>
          <p:spPr>
            <a:xfrm rot="5400000">
              <a:off x="1398319" y="3023079"/>
              <a:ext cx="78975" cy="56511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2" name="Straight Connector 159"/>
            <p:cNvCxnSpPr>
              <a:stCxn id="72" idx="1"/>
              <a:endCxn id="74" idx="1"/>
            </p:cNvCxnSpPr>
            <p:nvPr/>
          </p:nvCxnSpPr>
          <p:spPr>
            <a:xfrm rot="16200000" flipH="1">
              <a:off x="1049517" y="3450856"/>
              <a:ext cx="421801" cy="21033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3" name="Straight Connector 162"/>
            <p:cNvCxnSpPr>
              <a:stCxn id="74" idx="1"/>
            </p:cNvCxnSpPr>
            <p:nvPr/>
          </p:nvCxnSpPr>
          <p:spPr>
            <a:xfrm rot="5400000">
              <a:off x="801048" y="3523446"/>
              <a:ext cx="321058" cy="80801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4" name="Straight Connector 196"/>
            <p:cNvCxnSpPr>
              <a:stCxn id="68" idx="1"/>
            </p:cNvCxnSpPr>
            <p:nvPr/>
          </p:nvCxnSpPr>
          <p:spPr>
            <a:xfrm rot="16200000" flipH="1">
              <a:off x="2024356" y="3772704"/>
              <a:ext cx="547458" cy="241049"/>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5" name="Straight Connector 199"/>
            <p:cNvCxnSpPr>
              <a:endCxn id="60" idx="1"/>
            </p:cNvCxnSpPr>
            <p:nvPr/>
          </p:nvCxnSpPr>
          <p:spPr>
            <a:xfrm flipV="1">
              <a:off x="2378306" y="2600828"/>
              <a:ext cx="838366" cy="38577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Straight Connector 202"/>
            <p:cNvCxnSpPr>
              <a:stCxn id="60" idx="1"/>
              <a:endCxn id="82" idx="1"/>
            </p:cNvCxnSpPr>
            <p:nvPr/>
          </p:nvCxnSpPr>
          <p:spPr>
            <a:xfrm rot="5400000" flipH="1">
              <a:off x="2924735" y="2308891"/>
              <a:ext cx="280466" cy="303409"/>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Straight Connector 205"/>
            <p:cNvCxnSpPr>
              <a:stCxn id="78" idx="1"/>
              <a:endCxn id="82" idx="1"/>
            </p:cNvCxnSpPr>
            <p:nvPr/>
          </p:nvCxnSpPr>
          <p:spPr>
            <a:xfrm rot="16200000" flipH="1">
              <a:off x="2338780" y="1745879"/>
              <a:ext cx="72462" cy="107650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8" name="Straight Connector 208"/>
            <p:cNvCxnSpPr>
              <a:stCxn id="78" idx="1"/>
              <a:endCxn id="64" idx="1"/>
            </p:cNvCxnSpPr>
            <p:nvPr/>
          </p:nvCxnSpPr>
          <p:spPr>
            <a:xfrm rot="5400000" flipH="1" flipV="1">
              <a:off x="2549833" y="1316904"/>
              <a:ext cx="217923" cy="164407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9" name="Straight Connector 211"/>
            <p:cNvCxnSpPr>
              <a:stCxn id="62" idx="1"/>
              <a:endCxn id="64" idx="1"/>
            </p:cNvCxnSpPr>
            <p:nvPr/>
          </p:nvCxnSpPr>
          <p:spPr>
            <a:xfrm rot="5400000" flipH="1">
              <a:off x="3344905" y="2165903"/>
              <a:ext cx="610044" cy="338193"/>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0" name="Straight Connector 214"/>
            <p:cNvCxnSpPr>
              <a:endCxn id="64" idx="1"/>
            </p:cNvCxnSpPr>
            <p:nvPr/>
          </p:nvCxnSpPr>
          <p:spPr>
            <a:xfrm rot="16200000" flipH="1">
              <a:off x="3313765" y="1862912"/>
              <a:ext cx="274232" cy="59898"/>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1" name="Straight Connector 222"/>
            <p:cNvCxnSpPr>
              <a:stCxn id="62" idx="1"/>
              <a:endCxn id="82" idx="1"/>
            </p:cNvCxnSpPr>
            <p:nvPr/>
          </p:nvCxnSpPr>
          <p:spPr>
            <a:xfrm rot="5400000" flipH="1">
              <a:off x="3206313" y="2027312"/>
              <a:ext cx="319659" cy="905760"/>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Connector 226"/>
            <p:cNvCxnSpPr>
              <a:stCxn id="83" idx="2"/>
              <a:endCxn id="62" idx="1"/>
            </p:cNvCxnSpPr>
            <p:nvPr/>
          </p:nvCxnSpPr>
          <p:spPr>
            <a:xfrm flipH="1">
              <a:off x="3819023" y="1880154"/>
              <a:ext cx="277951" cy="759867"/>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Connector 229"/>
            <p:cNvCxnSpPr>
              <a:endCxn id="62" idx="1"/>
            </p:cNvCxnSpPr>
            <p:nvPr/>
          </p:nvCxnSpPr>
          <p:spPr>
            <a:xfrm rot="16200000" flipV="1">
              <a:off x="3385596" y="3073448"/>
              <a:ext cx="950136" cy="83281"/>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Straight Connector 232"/>
            <p:cNvCxnSpPr>
              <a:stCxn id="68" idx="1"/>
              <a:endCxn id="62" idx="1"/>
            </p:cNvCxnSpPr>
            <p:nvPr/>
          </p:nvCxnSpPr>
          <p:spPr>
            <a:xfrm rot="5400000" flipH="1" flipV="1">
              <a:off x="2508552" y="2309030"/>
              <a:ext cx="979479" cy="1641462"/>
            </a:xfrm>
            <a:prstGeom prst="line">
              <a:avLst/>
            </a:prstGeom>
            <a:ln w="12700" cap="flat" cmpd="sng" algn="ctr">
              <a:solidFill>
                <a:schemeClr val="tx1"/>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5" name="Text Box 8"/>
            <p:cNvSpPr txBox="1">
              <a:spLocks noChangeArrowheads="1"/>
            </p:cNvSpPr>
            <p:nvPr/>
          </p:nvSpPr>
          <p:spPr bwMode="auto">
            <a:xfrm>
              <a:off x="1720361" y="1943100"/>
              <a:ext cx="690762" cy="215444"/>
            </a:xfrm>
            <a:prstGeom prst="rect">
              <a:avLst/>
            </a:prstGeom>
            <a:noFill/>
            <a:ln w="9525">
              <a:noFill/>
              <a:miter lim="800000"/>
              <a:headEnd/>
              <a:tailEnd/>
            </a:ln>
          </p:spPr>
          <p:txBody>
            <a:bodyPr wrap="square">
              <a:prstTxWarp prst="textNoShape">
                <a:avLst/>
              </a:prstTxWarp>
              <a:spAutoFit/>
            </a:bodyPr>
            <a:lstStyle/>
            <a:p>
              <a:r>
                <a:rPr lang="de-DE" sz="800" i="1" dirty="0" smtClean="0">
                  <a:latin typeface="Helvetica"/>
                  <a:ea typeface="Arial" charset="0"/>
                  <a:cs typeface="Helvetica"/>
                </a:rPr>
                <a:t>domain2</a:t>
              </a:r>
              <a:endParaRPr lang="de-DE" sz="800" i="1" dirty="0">
                <a:latin typeface="Helvetica"/>
                <a:ea typeface="Arial" charset="0"/>
                <a:cs typeface="Helvetica"/>
              </a:endParaRPr>
            </a:p>
          </p:txBody>
        </p:sp>
        <p:sp>
          <p:nvSpPr>
            <p:cNvPr id="56" name="Text Box 8"/>
            <p:cNvSpPr txBox="1">
              <a:spLocks noChangeArrowheads="1"/>
            </p:cNvSpPr>
            <p:nvPr/>
          </p:nvSpPr>
          <p:spPr bwMode="auto">
            <a:xfrm>
              <a:off x="3165808" y="2565856"/>
              <a:ext cx="690762" cy="215444"/>
            </a:xfrm>
            <a:prstGeom prst="rect">
              <a:avLst/>
            </a:prstGeom>
            <a:noFill/>
            <a:ln w="9525">
              <a:noFill/>
              <a:miter lim="800000"/>
              <a:headEnd/>
              <a:tailEnd/>
            </a:ln>
          </p:spPr>
          <p:txBody>
            <a:bodyPr wrap="square">
              <a:prstTxWarp prst="textNoShape">
                <a:avLst/>
              </a:prstTxWarp>
              <a:spAutoFit/>
            </a:bodyPr>
            <a:lstStyle/>
            <a:p>
              <a:r>
                <a:rPr lang="de-DE" sz="800" i="1" dirty="0" smtClean="0">
                  <a:latin typeface="Helvetica"/>
                  <a:ea typeface="Arial" charset="0"/>
                  <a:cs typeface="Helvetica"/>
                </a:rPr>
                <a:t>domain1</a:t>
              </a:r>
              <a:endParaRPr lang="de-DE" sz="800" i="1" dirty="0">
                <a:latin typeface="Helvetica"/>
                <a:ea typeface="Arial" charset="0"/>
                <a:cs typeface="Helvetica"/>
              </a:endParaRPr>
            </a:p>
          </p:txBody>
        </p:sp>
        <p:sp>
          <p:nvSpPr>
            <p:cNvPr id="57" name="Text Box 8"/>
            <p:cNvSpPr txBox="1">
              <a:spLocks noChangeArrowheads="1"/>
            </p:cNvSpPr>
            <p:nvPr/>
          </p:nvSpPr>
          <p:spPr bwMode="auto">
            <a:xfrm>
              <a:off x="1442838" y="4000500"/>
              <a:ext cx="690762" cy="215444"/>
            </a:xfrm>
            <a:prstGeom prst="rect">
              <a:avLst/>
            </a:prstGeom>
            <a:noFill/>
            <a:ln w="9525">
              <a:noFill/>
              <a:miter lim="800000"/>
              <a:headEnd/>
              <a:tailEnd/>
            </a:ln>
          </p:spPr>
          <p:txBody>
            <a:bodyPr wrap="square">
              <a:prstTxWarp prst="textNoShape">
                <a:avLst/>
              </a:prstTxWarp>
              <a:spAutoFit/>
            </a:bodyPr>
            <a:lstStyle/>
            <a:p>
              <a:r>
                <a:rPr lang="de-DE" sz="800" i="1" dirty="0" smtClean="0">
                  <a:latin typeface="Helvetica"/>
                  <a:ea typeface="Arial" charset="0"/>
                  <a:cs typeface="Helvetica"/>
                </a:rPr>
                <a:t>domain3</a:t>
              </a:r>
              <a:endParaRPr lang="de-DE" sz="800" i="1" dirty="0">
                <a:latin typeface="Helvetica"/>
                <a:ea typeface="Arial" charset="0"/>
                <a:cs typeface="Helvetica"/>
              </a:endParaRPr>
            </a:p>
          </p:txBody>
        </p:sp>
        <p:sp>
          <p:nvSpPr>
            <p:cNvPr id="58" name="Text Box 8"/>
            <p:cNvSpPr txBox="1">
              <a:spLocks noChangeArrowheads="1"/>
            </p:cNvSpPr>
            <p:nvPr/>
          </p:nvSpPr>
          <p:spPr bwMode="auto">
            <a:xfrm>
              <a:off x="1371600" y="3602777"/>
              <a:ext cx="538362" cy="215444"/>
            </a:xfrm>
            <a:prstGeom prst="rect">
              <a:avLst/>
            </a:prstGeom>
            <a:noFill/>
            <a:ln w="9525">
              <a:noFill/>
              <a:miter lim="800000"/>
              <a:headEnd/>
              <a:tailEnd/>
            </a:ln>
          </p:spPr>
          <p:txBody>
            <a:bodyPr wrap="square">
              <a:prstTxWarp prst="textNoShape">
                <a:avLst/>
              </a:prstTxWarp>
              <a:spAutoFit/>
            </a:bodyPr>
            <a:lstStyle/>
            <a:p>
              <a:r>
                <a:rPr lang="de-DE" sz="800" i="1" dirty="0" smtClean="0">
                  <a:latin typeface="Helvetica"/>
                  <a:ea typeface="Arial" charset="0"/>
                  <a:cs typeface="Helvetica"/>
                </a:rPr>
                <a:t>router</a:t>
              </a:r>
              <a:endParaRPr lang="de-DE" sz="800" i="1" dirty="0">
                <a:latin typeface="Helvetica"/>
                <a:ea typeface="Arial" charset="0"/>
                <a:cs typeface="Helvetica"/>
              </a:endParaRPr>
            </a:p>
          </p:txBody>
        </p:sp>
      </p:grpSp>
      <p:pic>
        <p:nvPicPr>
          <p:cNvPr id="143" name="Picture 3" descr="internet"/>
          <p:cNvPicPr>
            <a:picLocks noChangeAspect="1" noChangeArrowheads="1"/>
          </p:cNvPicPr>
          <p:nvPr/>
        </p:nvPicPr>
        <p:blipFill>
          <a:blip r:embed="rId2"/>
          <a:srcRect/>
          <a:stretch>
            <a:fillRect/>
          </a:stretch>
        </p:blipFill>
        <p:spPr bwMode="auto">
          <a:xfrm>
            <a:off x="4297964" y="795887"/>
            <a:ext cx="4685568" cy="2189675"/>
          </a:xfrm>
          <a:prstGeom prst="rect">
            <a:avLst/>
          </a:prstGeom>
          <a:noFill/>
          <a:ln w="9525">
            <a:noFill/>
            <a:miter lim="800000"/>
            <a:headEnd/>
            <a:tailEnd/>
          </a:ln>
        </p:spPr>
      </p:pic>
      <p:pic>
        <p:nvPicPr>
          <p:cNvPr id="144" name="Picture 2" descr="hal1"/>
          <p:cNvPicPr>
            <a:picLocks noChangeAspect="1" noChangeArrowheads="1"/>
          </p:cNvPicPr>
          <p:nvPr/>
        </p:nvPicPr>
        <p:blipFill>
          <a:blip r:embed="rId3"/>
          <a:srcRect/>
          <a:stretch>
            <a:fillRect/>
          </a:stretch>
        </p:blipFill>
        <p:spPr bwMode="auto">
          <a:xfrm>
            <a:off x="4297964" y="3504436"/>
            <a:ext cx="4685568" cy="2278821"/>
          </a:xfrm>
          <a:prstGeom prst="rect">
            <a:avLst/>
          </a:prstGeom>
          <a:noFill/>
          <a:ln w="9525">
            <a:noFill/>
            <a:miter lim="800000"/>
            <a:headEnd/>
            <a:tailEnd/>
          </a:ln>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16</a:t>
            </a:fld>
            <a:endParaRPr lang="it-IT">
              <a:solidFill>
                <a:srgbClr val="FFFF00"/>
              </a:solidFill>
            </a:endParaRPr>
          </a:p>
        </p:txBody>
      </p:sp>
    </p:spTree>
    <p:extLst>
      <p:ext uri="{BB962C8B-B14F-4D97-AF65-F5344CB8AC3E}">
        <p14:creationId xmlns:p14="http://schemas.microsoft.com/office/powerpoint/2010/main" val="3669191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GENI UMANI</a:t>
            </a:r>
            <a:endParaRPr lang="en-US" sz="1600" b="1" dirty="0" smtClean="0">
              <a:solidFill>
                <a:srgbClr val="FFFFFF"/>
              </a:solidFill>
              <a:latin typeface="Helvetica" pitchFamily="36" charset="0"/>
              <a:ea typeface="Helvetica" pitchFamily="36" charset="0"/>
              <a:cs typeface="Helvetica" pitchFamily="36" charset="0"/>
            </a:endParaRPr>
          </a:p>
        </p:txBody>
      </p:sp>
      <p:pic>
        <p:nvPicPr>
          <p:cNvPr id="5" name="Picture 11" descr="slide20C.jpg"/>
          <p:cNvPicPr>
            <a:picLocks noChangeAspect="1"/>
          </p:cNvPicPr>
          <p:nvPr/>
        </p:nvPicPr>
        <p:blipFill>
          <a:blip r:embed="rId2"/>
          <a:stretch>
            <a:fillRect/>
          </a:stretch>
        </p:blipFill>
        <p:spPr>
          <a:xfrm flipH="1">
            <a:off x="0" y="1005525"/>
            <a:ext cx="9144000" cy="5178426"/>
          </a:xfrm>
          <a:prstGeom prst="rect">
            <a:avLst/>
          </a:prstGeom>
        </p:spPr>
      </p:pic>
      <p:sp>
        <p:nvSpPr>
          <p:cNvPr id="6" name="Subtitle 2"/>
          <p:cNvSpPr txBox="1">
            <a:spLocks/>
          </p:cNvSpPr>
          <p:nvPr/>
        </p:nvSpPr>
        <p:spPr>
          <a:xfrm>
            <a:off x="2667000" y="1024878"/>
            <a:ext cx="1217438" cy="803297"/>
          </a:xfrm>
          <a:prstGeom prst="rect">
            <a:avLst/>
          </a:prstGeom>
        </p:spPr>
        <p:txBody>
          <a:bodyPr vert="horz" wrap="square" lIns="91440" tIns="45720" rIns="91440" bIns="45720" rtlCol="0">
            <a:spAutoFit/>
          </a:bodyPr>
          <a:lstStyle/>
          <a:p>
            <a:pPr lvl="0">
              <a:spcBef>
                <a:spcPct val="20000"/>
              </a:spcBef>
            </a:pPr>
            <a:r>
              <a:rPr lang="en-US" sz="2100" b="1" dirty="0" smtClean="0">
                <a:solidFill>
                  <a:schemeClr val="bg1"/>
                </a:solidFill>
                <a:latin typeface="Helvetica" pitchFamily="36" charset="0"/>
                <a:ea typeface="Helvetica" pitchFamily="36" charset="0"/>
                <a:cs typeface="Helvetica" pitchFamily="36" charset="0"/>
              </a:rPr>
              <a:t>Homo</a:t>
            </a:r>
          </a:p>
          <a:p>
            <a:pPr lvl="0">
              <a:spcBef>
                <a:spcPct val="20000"/>
              </a:spcBef>
            </a:pPr>
            <a:r>
              <a:rPr lang="en-US" sz="2100" b="1" dirty="0" smtClean="0">
                <a:solidFill>
                  <a:schemeClr val="bg1"/>
                </a:solidFill>
                <a:latin typeface="Helvetica" pitchFamily="36" charset="0"/>
                <a:ea typeface="Helvetica" pitchFamily="36" charset="0"/>
                <a:cs typeface="Helvetica" pitchFamily="36" charset="0"/>
              </a:rPr>
              <a:t>Sapiens</a:t>
            </a:r>
          </a:p>
        </p:txBody>
      </p:sp>
      <p:sp>
        <p:nvSpPr>
          <p:cNvPr id="7" name="Subtitle 2"/>
          <p:cNvSpPr txBox="1">
            <a:spLocks/>
          </p:cNvSpPr>
          <p:nvPr/>
        </p:nvSpPr>
        <p:spPr>
          <a:xfrm>
            <a:off x="4708720" y="1024878"/>
            <a:ext cx="1920680" cy="803297"/>
          </a:xfrm>
          <a:prstGeom prst="rect">
            <a:avLst/>
          </a:prstGeom>
        </p:spPr>
        <p:txBody>
          <a:bodyPr vert="horz" wrap="none" lIns="91440" tIns="45720" rIns="91440" bIns="45720" rtlCol="0">
            <a:spAutoFit/>
          </a:bodyPr>
          <a:lstStyle/>
          <a:p>
            <a:pPr lvl="0">
              <a:spcBef>
                <a:spcPct val="20000"/>
              </a:spcBef>
            </a:pPr>
            <a:r>
              <a:rPr lang="en-US" sz="2100" b="1" dirty="0" smtClean="0">
                <a:solidFill>
                  <a:srgbClr val="000000"/>
                </a:solidFill>
                <a:latin typeface="Helvetica" pitchFamily="36" charset="0"/>
                <a:ea typeface="Helvetica" pitchFamily="36" charset="0"/>
                <a:cs typeface="Helvetica" pitchFamily="36" charset="0"/>
              </a:rPr>
              <a:t>Drosophila</a:t>
            </a:r>
          </a:p>
          <a:p>
            <a:pPr lvl="0">
              <a:spcBef>
                <a:spcPct val="20000"/>
              </a:spcBef>
            </a:pPr>
            <a:r>
              <a:rPr lang="en-US" sz="2100" b="1" dirty="0" smtClean="0">
                <a:solidFill>
                  <a:srgbClr val="000000"/>
                </a:solidFill>
                <a:latin typeface="Helvetica" pitchFamily="36" charset="0"/>
                <a:ea typeface="Helvetica" pitchFamily="36" charset="0"/>
                <a:cs typeface="Helvetica" pitchFamily="36" charset="0"/>
              </a:rPr>
              <a:t>Melanogaster</a:t>
            </a:r>
          </a:p>
        </p:txBody>
      </p:sp>
      <p:sp>
        <p:nvSpPr>
          <p:cNvPr id="10" name="Subtitle 2"/>
          <p:cNvSpPr txBox="1">
            <a:spLocks/>
          </p:cNvSpPr>
          <p:nvPr/>
        </p:nvSpPr>
        <p:spPr>
          <a:xfrm>
            <a:off x="3884438" y="4212400"/>
            <a:ext cx="5105400" cy="2324100"/>
          </a:xfrm>
          <a:prstGeom prst="rect">
            <a:avLst/>
          </a:prstGeom>
        </p:spPr>
        <p:txBody>
          <a:bodyPr vert="horz" lIns="91440" tIns="45720" rIns="91440" bIns="45720" rtlCol="0">
            <a:normAutofit/>
          </a:bodyPr>
          <a:lstStyle/>
          <a:p>
            <a:pPr>
              <a:spcBef>
                <a:spcPct val="20000"/>
              </a:spcBef>
            </a:pPr>
            <a:r>
              <a:rPr lang="it-IT" sz="2000" dirty="0" smtClean="0">
                <a:solidFill>
                  <a:srgbClr val="000000"/>
                </a:solidFill>
              </a:rPr>
              <a:t>Nelle due reti generiche sopra raffigurate, i punti rappresentano gli elementi della rete genetica di ogni organismo, e le linee tratteggiate mostrano le loro interazioni.</a:t>
            </a:r>
            <a:r>
              <a:rPr lang="it-IT" sz="1600" dirty="0" smtClean="0"/>
              <a:t> loro</a:t>
            </a:r>
            <a:endParaRPr lang="en-US" sz="2000" b="1" dirty="0" smtClean="0">
              <a:solidFill>
                <a:srgbClr val="BFBFBF"/>
              </a:solidFill>
              <a:latin typeface="Helvetica" pitchFamily="36" charset="0"/>
              <a:ea typeface="Helvetica" pitchFamily="36" charset="0"/>
              <a:cs typeface="Helvetica" pitchFamily="36" charset="0"/>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17</a:t>
            </a:fld>
            <a:endParaRPr lang="it-IT" dirty="0">
              <a:solidFill>
                <a:srgbClr val="FFFF00"/>
              </a:solidFill>
            </a:endParaRPr>
          </a:p>
        </p:txBody>
      </p:sp>
    </p:spTree>
    <p:extLst>
      <p:ext uri="{BB962C8B-B14F-4D97-AF65-F5344CB8AC3E}">
        <p14:creationId xmlns:p14="http://schemas.microsoft.com/office/powerpoint/2010/main" val="3193825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GENI UMANI</a:t>
            </a:r>
            <a:endParaRPr lang="en-US" sz="1600" b="1" dirty="0" smtClean="0">
              <a:solidFill>
                <a:srgbClr val="FFFFFF"/>
              </a:solidFill>
              <a:latin typeface="Helvetica" pitchFamily="36" charset="0"/>
              <a:ea typeface="Helvetica" pitchFamily="36" charset="0"/>
              <a:cs typeface="Helvetica" pitchFamily="36" charset="0"/>
            </a:endParaRPr>
          </a:p>
        </p:txBody>
      </p:sp>
      <p:pic>
        <p:nvPicPr>
          <p:cNvPr id="5" name="Picture 11" descr="slide20C.jpg"/>
          <p:cNvPicPr>
            <a:picLocks noChangeAspect="1"/>
          </p:cNvPicPr>
          <p:nvPr/>
        </p:nvPicPr>
        <p:blipFill>
          <a:blip r:embed="rId2"/>
          <a:stretch>
            <a:fillRect/>
          </a:stretch>
        </p:blipFill>
        <p:spPr>
          <a:xfrm flipH="1">
            <a:off x="0" y="1005525"/>
            <a:ext cx="9144000" cy="5178426"/>
          </a:xfrm>
          <a:prstGeom prst="rect">
            <a:avLst/>
          </a:prstGeom>
        </p:spPr>
      </p:pic>
      <p:sp>
        <p:nvSpPr>
          <p:cNvPr id="6" name="Subtitle 2"/>
          <p:cNvSpPr txBox="1">
            <a:spLocks/>
          </p:cNvSpPr>
          <p:nvPr/>
        </p:nvSpPr>
        <p:spPr>
          <a:xfrm>
            <a:off x="2667000" y="1024878"/>
            <a:ext cx="1217438" cy="803297"/>
          </a:xfrm>
          <a:prstGeom prst="rect">
            <a:avLst/>
          </a:prstGeom>
        </p:spPr>
        <p:txBody>
          <a:bodyPr vert="horz" wrap="square" lIns="91440" tIns="45720" rIns="91440" bIns="45720" rtlCol="0">
            <a:spAutoFit/>
          </a:bodyPr>
          <a:lstStyle/>
          <a:p>
            <a:pPr lvl="0">
              <a:spcBef>
                <a:spcPct val="20000"/>
              </a:spcBef>
            </a:pPr>
            <a:r>
              <a:rPr lang="en-US" sz="2100" b="1" dirty="0" smtClean="0">
                <a:solidFill>
                  <a:schemeClr val="bg1"/>
                </a:solidFill>
                <a:latin typeface="Helvetica" pitchFamily="36" charset="0"/>
                <a:ea typeface="Helvetica" pitchFamily="36" charset="0"/>
                <a:cs typeface="Helvetica" pitchFamily="36" charset="0"/>
              </a:rPr>
              <a:t>Homo</a:t>
            </a:r>
          </a:p>
          <a:p>
            <a:pPr lvl="0">
              <a:spcBef>
                <a:spcPct val="20000"/>
              </a:spcBef>
            </a:pPr>
            <a:r>
              <a:rPr lang="en-US" sz="2100" b="1" dirty="0" smtClean="0">
                <a:solidFill>
                  <a:schemeClr val="bg1"/>
                </a:solidFill>
                <a:latin typeface="Helvetica" pitchFamily="36" charset="0"/>
                <a:ea typeface="Helvetica" pitchFamily="36" charset="0"/>
                <a:cs typeface="Helvetica" pitchFamily="36" charset="0"/>
              </a:rPr>
              <a:t>Sapiens</a:t>
            </a:r>
          </a:p>
        </p:txBody>
      </p:sp>
      <p:sp>
        <p:nvSpPr>
          <p:cNvPr id="7" name="Subtitle 2"/>
          <p:cNvSpPr txBox="1">
            <a:spLocks/>
          </p:cNvSpPr>
          <p:nvPr/>
        </p:nvSpPr>
        <p:spPr>
          <a:xfrm>
            <a:off x="4708720" y="1024878"/>
            <a:ext cx="1920680" cy="803297"/>
          </a:xfrm>
          <a:prstGeom prst="rect">
            <a:avLst/>
          </a:prstGeom>
        </p:spPr>
        <p:txBody>
          <a:bodyPr vert="horz" wrap="none" lIns="91440" tIns="45720" rIns="91440" bIns="45720" rtlCol="0">
            <a:spAutoFit/>
          </a:bodyPr>
          <a:lstStyle/>
          <a:p>
            <a:pPr lvl="0">
              <a:spcBef>
                <a:spcPct val="20000"/>
              </a:spcBef>
            </a:pPr>
            <a:r>
              <a:rPr lang="en-US" sz="2100" b="1" dirty="0" smtClean="0">
                <a:solidFill>
                  <a:srgbClr val="000000"/>
                </a:solidFill>
                <a:latin typeface="Helvetica" pitchFamily="36" charset="0"/>
                <a:ea typeface="Helvetica" pitchFamily="36" charset="0"/>
                <a:cs typeface="Helvetica" pitchFamily="36" charset="0"/>
              </a:rPr>
              <a:t>Drosophila</a:t>
            </a:r>
          </a:p>
          <a:p>
            <a:pPr lvl="0">
              <a:spcBef>
                <a:spcPct val="20000"/>
              </a:spcBef>
            </a:pPr>
            <a:r>
              <a:rPr lang="en-US" sz="2100" b="1" dirty="0" smtClean="0">
                <a:solidFill>
                  <a:srgbClr val="000000"/>
                </a:solidFill>
                <a:latin typeface="Helvetica" pitchFamily="36" charset="0"/>
                <a:ea typeface="Helvetica" pitchFamily="36" charset="0"/>
                <a:cs typeface="Helvetica" pitchFamily="36" charset="0"/>
              </a:rPr>
              <a:t>Melanogaster</a:t>
            </a:r>
          </a:p>
        </p:txBody>
      </p:sp>
      <p:sp>
        <p:nvSpPr>
          <p:cNvPr id="10" name="Subtitle 2"/>
          <p:cNvSpPr txBox="1">
            <a:spLocks/>
          </p:cNvSpPr>
          <p:nvPr/>
        </p:nvSpPr>
        <p:spPr>
          <a:xfrm>
            <a:off x="3884438" y="3892749"/>
            <a:ext cx="5105400" cy="2324100"/>
          </a:xfrm>
          <a:prstGeom prst="rect">
            <a:avLst/>
          </a:prstGeom>
        </p:spPr>
        <p:txBody>
          <a:bodyPr vert="horz" lIns="91440" tIns="45720" rIns="91440" bIns="45720" rtlCol="0">
            <a:normAutofit fontScale="85000" lnSpcReduction="20000"/>
          </a:bodyPr>
          <a:lstStyle/>
          <a:p>
            <a:pPr lvl="0">
              <a:spcBef>
                <a:spcPct val="20000"/>
              </a:spcBef>
            </a:pPr>
            <a:r>
              <a:rPr lang="en-US" sz="2400" b="1" dirty="0" smtClean="0">
                <a:solidFill>
                  <a:srgbClr val="FF0000"/>
                </a:solidFill>
                <a:latin typeface="Helvetica" pitchFamily="36" charset="0"/>
                <a:ea typeface="Helvetica" pitchFamily="36" charset="0"/>
                <a:cs typeface="Helvetica" pitchFamily="36" charset="0"/>
              </a:rPr>
              <a:t>I </a:t>
            </a:r>
            <a:r>
              <a:rPr lang="en-US" sz="2400" b="1" dirty="0" err="1" smtClean="0">
                <a:solidFill>
                  <a:srgbClr val="FF0000"/>
                </a:solidFill>
                <a:latin typeface="Helvetica" pitchFamily="36" charset="0"/>
                <a:ea typeface="Helvetica" pitchFamily="36" charset="0"/>
                <a:cs typeface="Helvetica" pitchFamily="36" charset="0"/>
              </a:rPr>
              <a:t>Sistemi</a:t>
            </a:r>
            <a:r>
              <a:rPr lang="en-US" sz="2400" b="1" dirty="0" smtClean="0">
                <a:solidFill>
                  <a:srgbClr val="FF0000"/>
                </a:solidFill>
                <a:latin typeface="Helvetica" pitchFamily="36" charset="0"/>
                <a:ea typeface="Helvetica" pitchFamily="36" charset="0"/>
                <a:cs typeface="Helvetica" pitchFamily="36" charset="0"/>
              </a:rPr>
              <a:t> </a:t>
            </a:r>
            <a:r>
              <a:rPr lang="en-US" sz="2400" b="1" dirty="0" err="1" smtClean="0">
                <a:solidFill>
                  <a:srgbClr val="FF0000"/>
                </a:solidFill>
                <a:latin typeface="Helvetica" pitchFamily="36" charset="0"/>
                <a:ea typeface="Helvetica" pitchFamily="36" charset="0"/>
                <a:cs typeface="Helvetica" pitchFamily="36" charset="0"/>
              </a:rPr>
              <a:t>Complessi</a:t>
            </a:r>
            <a:endParaRPr lang="en-US" sz="2400" b="1" dirty="0">
              <a:solidFill>
                <a:srgbClr val="FF0000"/>
              </a:solidFill>
              <a:latin typeface="Helvetica" pitchFamily="36" charset="0"/>
              <a:ea typeface="Helvetica" pitchFamily="36" charset="0"/>
              <a:cs typeface="Helvetica" pitchFamily="36" charset="0"/>
            </a:endParaRPr>
          </a:p>
          <a:p>
            <a:pPr lvl="0">
              <a:spcBef>
                <a:spcPct val="20000"/>
              </a:spcBef>
            </a:pPr>
            <a:r>
              <a:rPr lang="it-IT" sz="2100" dirty="0" smtClean="0">
                <a:solidFill>
                  <a:schemeClr val="bg1"/>
                </a:solidFill>
              </a:rPr>
              <a:t>Sono costituiti da </a:t>
            </a:r>
            <a:r>
              <a:rPr lang="it-IT" sz="2100" dirty="0">
                <a:solidFill>
                  <a:schemeClr val="bg1"/>
                </a:solidFill>
              </a:rPr>
              <a:t>molti </a:t>
            </a:r>
            <a:r>
              <a:rPr lang="it-IT" sz="2100" b="1" dirty="0">
                <a:solidFill>
                  <a:schemeClr val="bg1"/>
                </a:solidFill>
              </a:rPr>
              <a:t>elementi</a:t>
            </a:r>
            <a:r>
              <a:rPr lang="it-IT" sz="2100" dirty="0">
                <a:solidFill>
                  <a:schemeClr val="bg1"/>
                </a:solidFill>
              </a:rPr>
              <a:t> non identici </a:t>
            </a:r>
            <a:r>
              <a:rPr lang="it-IT" sz="2100" dirty="0" smtClean="0">
                <a:solidFill>
                  <a:schemeClr val="bg1"/>
                </a:solidFill>
              </a:rPr>
              <a:t>collegati tra loro da </a:t>
            </a:r>
            <a:r>
              <a:rPr lang="it-IT" sz="2100" dirty="0">
                <a:solidFill>
                  <a:schemeClr val="bg1"/>
                </a:solidFill>
              </a:rPr>
              <a:t>diverse </a:t>
            </a:r>
            <a:r>
              <a:rPr lang="it-IT" sz="2100" b="1" dirty="0" smtClean="0">
                <a:solidFill>
                  <a:schemeClr val="bg1"/>
                </a:solidFill>
              </a:rPr>
              <a:t>interazioni</a:t>
            </a:r>
            <a:r>
              <a:rPr lang="it-IT" sz="2100" dirty="0" smtClean="0">
                <a:solidFill>
                  <a:schemeClr val="bg1"/>
                </a:solidFill>
              </a:rPr>
              <a:t>.</a:t>
            </a:r>
            <a:endParaRPr lang="en-US" sz="2100" dirty="0">
              <a:solidFill>
                <a:schemeClr val="bg1"/>
              </a:solidFill>
              <a:latin typeface="Helvetica" pitchFamily="36" charset="0"/>
              <a:ea typeface="Helvetica" pitchFamily="36" charset="0"/>
              <a:cs typeface="Helvetica" pitchFamily="36" charset="0"/>
            </a:endParaRPr>
          </a:p>
          <a:p>
            <a:pPr lvl="0">
              <a:spcBef>
                <a:spcPct val="20000"/>
              </a:spcBef>
            </a:pPr>
            <a:endParaRPr lang="en-US" sz="2400" dirty="0" smtClean="0">
              <a:solidFill>
                <a:srgbClr val="000000"/>
              </a:solidFill>
              <a:latin typeface="Helvetica" pitchFamily="36" charset="0"/>
              <a:ea typeface="Helvetica" pitchFamily="36" charset="0"/>
              <a:cs typeface="Helvetica" pitchFamily="36" charset="0"/>
            </a:endParaRPr>
          </a:p>
          <a:p>
            <a:pPr lvl="0">
              <a:spcBef>
                <a:spcPct val="20000"/>
              </a:spcBef>
            </a:pPr>
            <a:endParaRPr lang="en-US" sz="2400" dirty="0">
              <a:solidFill>
                <a:srgbClr val="000000"/>
              </a:solidFill>
              <a:latin typeface="Helvetica" pitchFamily="36" charset="0"/>
              <a:ea typeface="Helvetica" pitchFamily="36" charset="0"/>
              <a:cs typeface="Helvetica" pitchFamily="36" charset="0"/>
            </a:endParaRPr>
          </a:p>
          <a:p>
            <a:pPr lvl="0" algn="ctr">
              <a:spcBef>
                <a:spcPct val="20000"/>
              </a:spcBef>
            </a:pPr>
            <a:r>
              <a:rPr lang="en-US" sz="4000" b="1" dirty="0">
                <a:solidFill>
                  <a:srgbClr val="000000"/>
                </a:solidFill>
                <a:latin typeface="Helvetica"/>
                <a:ea typeface="Helvetica" pitchFamily="36" charset="0"/>
                <a:cs typeface="Helvetica"/>
              </a:rPr>
              <a:t>NETWORK</a:t>
            </a:r>
          </a:p>
          <a:p>
            <a:pPr lvl="0">
              <a:spcBef>
                <a:spcPct val="20000"/>
              </a:spcBef>
            </a:pPr>
            <a:r>
              <a:rPr lang="en-US" sz="2800" b="1" dirty="0">
                <a:solidFill>
                  <a:srgbClr val="000000"/>
                </a:solidFill>
                <a:latin typeface="Helvetica" pitchFamily="36" charset="0"/>
                <a:ea typeface="Helvetica" pitchFamily="36" charset="0"/>
                <a:cs typeface="Helvetica" pitchFamily="36" charset="0"/>
              </a:rPr>
              <a:t>  </a:t>
            </a:r>
          </a:p>
        </p:txBody>
      </p:sp>
      <p:cxnSp>
        <p:nvCxnSpPr>
          <p:cNvPr id="8" name="Straight Arrow Connector 16"/>
          <p:cNvCxnSpPr/>
          <p:nvPr/>
        </p:nvCxnSpPr>
        <p:spPr bwMode="auto">
          <a:xfrm rot="5400000">
            <a:off x="6130528" y="5021744"/>
            <a:ext cx="532606" cy="1588"/>
          </a:xfrm>
          <a:prstGeom prst="straightConnector1">
            <a:avLst/>
          </a:prstGeom>
          <a:ln w="25400" cap="flat" cmpd="sng" algn="ctr">
            <a:solidFill>
              <a:srgbClr val="FF0000"/>
            </a:solidFill>
            <a:prstDash val="sysDash"/>
            <a:round/>
            <a:headEnd type="oval" w="med" len="med"/>
            <a:tailEnd type="oval" w="lg" len="lg"/>
          </a:ln>
        </p:spPr>
        <p:style>
          <a:lnRef idx="2">
            <a:schemeClr val="accent4"/>
          </a:lnRef>
          <a:fillRef idx="0">
            <a:schemeClr val="accent4"/>
          </a:fillRef>
          <a:effectRef idx="1">
            <a:schemeClr val="accent4"/>
          </a:effectRef>
          <a:fontRef idx="minor">
            <a:schemeClr val="tx1"/>
          </a:fontRef>
        </p:style>
      </p:cxn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18</a:t>
            </a:fld>
            <a:endParaRPr lang="it-IT" dirty="0">
              <a:solidFill>
                <a:srgbClr val="FFFF00"/>
              </a:solidFill>
            </a:endParaRPr>
          </a:p>
        </p:txBody>
      </p:sp>
    </p:spTree>
    <p:extLst>
      <p:ext uri="{BB962C8B-B14F-4D97-AF65-F5344CB8AC3E}">
        <p14:creationId xmlns:p14="http://schemas.microsoft.com/office/powerpoint/2010/main" val="35692277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LE REGOLE DEI NETWORK</a:t>
            </a:r>
            <a:endParaRPr lang="en-US" sz="1600" b="1" dirty="0" smtClean="0">
              <a:latin typeface="Helvetica" pitchFamily="36" charset="0"/>
              <a:ea typeface="Helvetica" pitchFamily="36" charset="0"/>
              <a:cs typeface="Helvetica" pitchFamily="36" charset="0"/>
            </a:endParaRPr>
          </a:p>
        </p:txBody>
      </p:sp>
      <p:sp>
        <p:nvSpPr>
          <p:cNvPr id="5" name="Rettangolo 4"/>
          <p:cNvSpPr/>
          <p:nvPr/>
        </p:nvSpPr>
        <p:spPr>
          <a:xfrm>
            <a:off x="514477" y="883760"/>
            <a:ext cx="7427740" cy="923330"/>
          </a:xfrm>
          <a:prstGeom prst="rect">
            <a:avLst/>
          </a:prstGeom>
        </p:spPr>
        <p:txBody>
          <a:bodyPr wrap="square">
            <a:spAutoFit/>
          </a:bodyPr>
          <a:lstStyle/>
          <a:p>
            <a:r>
              <a:rPr lang="it-IT" dirty="0"/>
              <a:t>Dietro ogni sistema studiato </a:t>
            </a:r>
            <a:r>
              <a:rPr lang="it-IT" dirty="0" smtClean="0"/>
              <a:t>con la teoria della </a:t>
            </a:r>
            <a:r>
              <a:rPr lang="it-IT" dirty="0"/>
              <a:t>complessità </a:t>
            </a:r>
            <a:r>
              <a:rPr lang="it-IT" dirty="0" smtClean="0"/>
              <a:t>c’è </a:t>
            </a:r>
            <a:r>
              <a:rPr lang="it-IT" dirty="0"/>
              <a:t>un diagramma di cablaggio </a:t>
            </a:r>
            <a:r>
              <a:rPr lang="it-IT" dirty="0" smtClean="0"/>
              <a:t>intricato, </a:t>
            </a:r>
            <a:r>
              <a:rPr lang="it-IT" dirty="0"/>
              <a:t>o di una </a:t>
            </a:r>
            <a:r>
              <a:rPr lang="it-IT" dirty="0" smtClean="0"/>
              <a:t>rete, </a:t>
            </a:r>
            <a:r>
              <a:rPr lang="it-IT" dirty="0"/>
              <a:t>che definisce le interazioni tra i</a:t>
            </a:r>
            <a:r>
              <a:rPr lang="it-IT" dirty="0" smtClean="0"/>
              <a:t> componenti.</a:t>
            </a:r>
            <a:endParaRPr lang="it-IT" dirty="0"/>
          </a:p>
        </p:txBody>
      </p:sp>
      <p:sp>
        <p:nvSpPr>
          <p:cNvPr id="6" name="Subtitle 2"/>
          <p:cNvSpPr txBox="1">
            <a:spLocks/>
          </p:cNvSpPr>
          <p:nvPr/>
        </p:nvSpPr>
        <p:spPr>
          <a:xfrm>
            <a:off x="1028700" y="2324100"/>
            <a:ext cx="7086600" cy="2847200"/>
          </a:xfrm>
          <a:prstGeom prst="rect">
            <a:avLst/>
          </a:prstGeom>
        </p:spPr>
        <p:txBody>
          <a:bodyPr vert="horz" lIns="91440" tIns="45720" rIns="91440" bIns="45720" rtlCol="0">
            <a:normAutofit fontScale="77500" lnSpcReduction="20000"/>
          </a:bodyPr>
          <a:lstStyle/>
          <a:p>
            <a:pPr>
              <a:spcBef>
                <a:spcPct val="20000"/>
              </a:spcBef>
            </a:pPr>
            <a:r>
              <a:rPr lang="en-US" sz="5294" dirty="0" smtClean="0">
                <a:latin typeface="Helvetica" pitchFamily="36" charset="0"/>
                <a:ea typeface="Helvetica" pitchFamily="36" charset="0"/>
                <a:cs typeface="Helvetica" pitchFamily="36" charset="0"/>
              </a:rPr>
              <a:t>Non </a:t>
            </a:r>
            <a:r>
              <a:rPr lang="en-US" sz="5294" dirty="0" err="1" smtClean="0">
                <a:latin typeface="Helvetica" pitchFamily="36" charset="0"/>
                <a:ea typeface="Helvetica" pitchFamily="36" charset="0"/>
                <a:cs typeface="Helvetica" pitchFamily="36" charset="0"/>
              </a:rPr>
              <a:t>è</a:t>
            </a:r>
            <a:r>
              <a:rPr lang="en-US" sz="5294" dirty="0" smtClean="0">
                <a:latin typeface="Helvetica" pitchFamily="36" charset="0"/>
                <a:ea typeface="Helvetica" pitchFamily="36" charset="0"/>
                <a:cs typeface="Helvetica" pitchFamily="36" charset="0"/>
              </a:rPr>
              <a:t> </a:t>
            </a:r>
            <a:r>
              <a:rPr lang="en-US" sz="5294" dirty="0" err="1" smtClean="0">
                <a:latin typeface="Helvetica" pitchFamily="36" charset="0"/>
                <a:ea typeface="Helvetica" pitchFamily="36" charset="0"/>
                <a:cs typeface="Helvetica" pitchFamily="36" charset="0"/>
              </a:rPr>
              <a:t>possibile</a:t>
            </a:r>
            <a:r>
              <a:rPr lang="en-US" sz="5294" dirty="0" smtClean="0">
                <a:latin typeface="Helvetica" pitchFamily="36" charset="0"/>
                <a:ea typeface="Helvetica" pitchFamily="36" charset="0"/>
                <a:cs typeface="Helvetica" pitchFamily="36" charset="0"/>
              </a:rPr>
              <a:t> </a:t>
            </a:r>
            <a:r>
              <a:rPr lang="en-US" sz="5294" dirty="0" err="1" smtClean="0">
                <a:latin typeface="Helvetica" pitchFamily="36" charset="0"/>
                <a:ea typeface="Helvetica" pitchFamily="36" charset="0"/>
                <a:cs typeface="Helvetica" pitchFamily="36" charset="0"/>
              </a:rPr>
              <a:t>capire</a:t>
            </a:r>
            <a:r>
              <a:rPr lang="en-US" sz="5294" dirty="0" smtClean="0">
                <a:latin typeface="Helvetica" pitchFamily="36" charset="0"/>
                <a:ea typeface="Helvetica" pitchFamily="36" charset="0"/>
                <a:cs typeface="Helvetica" pitchFamily="36" charset="0"/>
              </a:rPr>
              <a:t> un </a:t>
            </a:r>
            <a:r>
              <a:rPr lang="en-US" sz="5294" dirty="0" err="1" smtClean="0">
                <a:latin typeface="Helvetica" pitchFamily="36" charset="0"/>
                <a:ea typeface="Helvetica" pitchFamily="36" charset="0"/>
                <a:cs typeface="Helvetica" pitchFamily="36" charset="0"/>
              </a:rPr>
              <a:t>sistema</a:t>
            </a:r>
            <a:r>
              <a:rPr lang="en-US" sz="5294" dirty="0" smtClean="0">
                <a:latin typeface="Helvetica" pitchFamily="36" charset="0"/>
                <a:ea typeface="Helvetica" pitchFamily="36" charset="0"/>
                <a:cs typeface="Helvetica" pitchFamily="36" charset="0"/>
              </a:rPr>
              <a:t> </a:t>
            </a:r>
            <a:r>
              <a:rPr lang="en-US" sz="5294" dirty="0" err="1" smtClean="0">
                <a:latin typeface="Helvetica" pitchFamily="36" charset="0"/>
                <a:ea typeface="Helvetica" pitchFamily="36" charset="0"/>
                <a:cs typeface="Helvetica" pitchFamily="36" charset="0"/>
              </a:rPr>
              <a:t>complesso</a:t>
            </a:r>
            <a:r>
              <a:rPr lang="en-US" sz="5294" dirty="0" smtClean="0">
                <a:latin typeface="Helvetica" pitchFamily="36" charset="0"/>
                <a:ea typeface="Helvetica" pitchFamily="36" charset="0"/>
                <a:cs typeface="Helvetica" pitchFamily="36" charset="0"/>
              </a:rPr>
              <a:t> </a:t>
            </a:r>
            <a:r>
              <a:rPr lang="en-US" sz="5294" dirty="0" err="1" smtClean="0">
                <a:latin typeface="Helvetica" pitchFamily="36" charset="0"/>
                <a:ea typeface="Helvetica" pitchFamily="36" charset="0"/>
                <a:cs typeface="Helvetica" pitchFamily="36" charset="0"/>
              </a:rPr>
              <a:t>senza</a:t>
            </a:r>
            <a:r>
              <a:rPr lang="en-US" sz="5294" dirty="0" smtClean="0">
                <a:latin typeface="Helvetica" pitchFamily="36" charset="0"/>
                <a:ea typeface="Helvetica" pitchFamily="36" charset="0"/>
                <a:cs typeface="Helvetica" pitchFamily="36" charset="0"/>
              </a:rPr>
              <a:t> prima </a:t>
            </a:r>
            <a:r>
              <a:rPr lang="en-US" sz="5294" dirty="0" err="1" smtClean="0">
                <a:latin typeface="Helvetica" pitchFamily="36" charset="0"/>
                <a:ea typeface="Helvetica" pitchFamily="36" charset="0"/>
                <a:cs typeface="Helvetica" pitchFamily="36" charset="0"/>
              </a:rPr>
              <a:t>mapparlo</a:t>
            </a:r>
            <a:r>
              <a:rPr lang="en-US" sz="5294" dirty="0" smtClean="0">
                <a:latin typeface="Helvetica" pitchFamily="36" charset="0"/>
                <a:ea typeface="Helvetica" pitchFamily="36" charset="0"/>
                <a:cs typeface="Helvetica" pitchFamily="36" charset="0"/>
              </a:rPr>
              <a:t>, in </a:t>
            </a:r>
            <a:r>
              <a:rPr lang="en-US" sz="5294" dirty="0" err="1" smtClean="0">
                <a:latin typeface="Helvetica" pitchFamily="36" charset="0"/>
                <a:ea typeface="Helvetica" pitchFamily="36" charset="0"/>
                <a:cs typeface="Helvetica" pitchFamily="36" charset="0"/>
              </a:rPr>
              <a:t>modo</a:t>
            </a:r>
            <a:r>
              <a:rPr lang="en-US" sz="5294" dirty="0" smtClean="0">
                <a:latin typeface="Helvetica" pitchFamily="36" charset="0"/>
                <a:ea typeface="Helvetica" pitchFamily="36" charset="0"/>
                <a:cs typeface="Helvetica" pitchFamily="36" charset="0"/>
              </a:rPr>
              <a:t> tale da </a:t>
            </a:r>
            <a:r>
              <a:rPr lang="en-US" sz="5294" dirty="0" err="1" smtClean="0">
                <a:latin typeface="Helvetica" pitchFamily="36" charset="0"/>
                <a:ea typeface="Helvetica" pitchFamily="36" charset="0"/>
                <a:cs typeface="Helvetica" pitchFamily="36" charset="0"/>
              </a:rPr>
              <a:t>poter</a:t>
            </a:r>
            <a:r>
              <a:rPr lang="en-US" sz="5294" dirty="0" smtClean="0">
                <a:latin typeface="Helvetica" pitchFamily="36" charset="0"/>
                <a:ea typeface="Helvetica" pitchFamily="36" charset="0"/>
                <a:cs typeface="Helvetica" pitchFamily="36" charset="0"/>
              </a:rPr>
              <a:t> </a:t>
            </a:r>
            <a:r>
              <a:rPr lang="en-US" sz="5294" dirty="0" err="1" smtClean="0">
                <a:latin typeface="Helvetica" pitchFamily="36" charset="0"/>
                <a:ea typeface="Helvetica" pitchFamily="36" charset="0"/>
                <a:cs typeface="Helvetica" pitchFamily="36" charset="0"/>
              </a:rPr>
              <a:t>studiare</a:t>
            </a:r>
            <a:r>
              <a:rPr lang="en-US" sz="5294" dirty="0" smtClean="0">
                <a:latin typeface="Helvetica" pitchFamily="36" charset="0"/>
                <a:ea typeface="Helvetica" pitchFamily="36" charset="0"/>
                <a:cs typeface="Helvetica" pitchFamily="36" charset="0"/>
              </a:rPr>
              <a:t> la rete di </a:t>
            </a:r>
            <a:r>
              <a:rPr lang="en-US" sz="5294" dirty="0" err="1" smtClean="0">
                <a:latin typeface="Helvetica" pitchFamily="36" charset="0"/>
                <a:ea typeface="Helvetica" pitchFamily="36" charset="0"/>
                <a:cs typeface="Helvetica" pitchFamily="36" charset="0"/>
              </a:rPr>
              <a:t>interazioni</a:t>
            </a:r>
            <a:r>
              <a:rPr lang="en-US" sz="5294" dirty="0" smtClean="0">
                <a:latin typeface="Helvetica" pitchFamily="36" charset="0"/>
                <a:ea typeface="Helvetica" pitchFamily="36" charset="0"/>
                <a:cs typeface="Helvetica" pitchFamily="36" charset="0"/>
              </a:rPr>
              <a:t> </a:t>
            </a:r>
            <a:r>
              <a:rPr lang="en-US" sz="5294" dirty="0" err="1" smtClean="0">
                <a:latin typeface="Helvetica" pitchFamily="36" charset="0"/>
                <a:ea typeface="Helvetica" pitchFamily="36" charset="0"/>
                <a:cs typeface="Helvetica" pitchFamily="36" charset="0"/>
              </a:rPr>
              <a:t>che</a:t>
            </a:r>
            <a:r>
              <a:rPr lang="en-US" sz="5294" dirty="0" smtClean="0">
                <a:latin typeface="Helvetica" pitchFamily="36" charset="0"/>
                <a:ea typeface="Helvetica" pitchFamily="36" charset="0"/>
                <a:cs typeface="Helvetica" pitchFamily="36" charset="0"/>
              </a:rPr>
              <a:t> lo </a:t>
            </a:r>
            <a:r>
              <a:rPr lang="en-US" sz="5294" dirty="0" err="1" smtClean="0">
                <a:latin typeface="Helvetica" pitchFamily="36" charset="0"/>
                <a:ea typeface="Helvetica" pitchFamily="36" charset="0"/>
                <a:cs typeface="Helvetica" pitchFamily="36" charset="0"/>
              </a:rPr>
              <a:t>costituisce</a:t>
            </a:r>
            <a:r>
              <a:rPr lang="en-US" sz="5294" dirty="0" smtClean="0">
                <a:latin typeface="Helvetica" pitchFamily="36" charset="0"/>
                <a:ea typeface="Helvetica" pitchFamily="36" charset="0"/>
                <a:cs typeface="Helvetica" pitchFamily="36" charset="0"/>
              </a:rPr>
              <a:t>.</a:t>
            </a:r>
          </a:p>
          <a:p>
            <a:pPr>
              <a:spcBef>
                <a:spcPct val="20000"/>
              </a:spcBef>
            </a:pPr>
            <a:r>
              <a:rPr lang="en-US" sz="1600" b="1" dirty="0" smtClean="0">
                <a:solidFill>
                  <a:srgbClr val="BFBFBF"/>
                </a:solidFill>
                <a:latin typeface="Helvetica" pitchFamily="36" charset="0"/>
                <a:ea typeface="Helvetica" pitchFamily="36" charset="0"/>
                <a:cs typeface="Helvetica" pitchFamily="36" charset="0"/>
              </a:rPr>
              <a:t>  </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19</a:t>
            </a:fld>
            <a:endParaRPr lang="it-IT" dirty="0">
              <a:solidFill>
                <a:srgbClr val="FFFF00"/>
              </a:solidFill>
            </a:endParaRPr>
          </a:p>
        </p:txBody>
      </p:sp>
    </p:spTree>
    <p:extLst>
      <p:ext uri="{BB962C8B-B14F-4D97-AF65-F5344CB8AC3E}">
        <p14:creationId xmlns:p14="http://schemas.microsoft.com/office/powerpoint/2010/main" val="3025041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27017" y="309935"/>
            <a:ext cx="7926140" cy="461665"/>
          </a:xfrm>
          <a:prstGeom prst="rect">
            <a:avLst/>
          </a:prstGeom>
          <a:noFill/>
        </p:spPr>
        <p:txBody>
          <a:bodyPr wrap="squar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it-IT"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Schema della presentazione:</a:t>
            </a:r>
            <a:endParaRPr lang="it-IT"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CasellaDiTesto 4"/>
          <p:cNvSpPr txBox="1"/>
          <p:nvPr/>
        </p:nvSpPr>
        <p:spPr>
          <a:xfrm>
            <a:off x="627017" y="1141325"/>
            <a:ext cx="7926140" cy="4708981"/>
          </a:xfrm>
          <a:prstGeom prst="rect">
            <a:avLst/>
          </a:prstGeom>
          <a:noFill/>
        </p:spPr>
        <p:txBody>
          <a:bodyPr wrap="square" rtlCol="0">
            <a:spAutoFit/>
          </a:bodyPr>
          <a:lstStyle/>
          <a:p>
            <a:pPr marL="342900" indent="-342900">
              <a:buClr>
                <a:schemeClr val="accent1"/>
              </a:buClr>
              <a:buFont typeface="+mj-ea"/>
              <a:buAutoNum type="circleNumDbPlain"/>
            </a:pPr>
            <a:r>
              <a:rPr lang="it-IT" sz="2000" b="1" dirty="0" smtClean="0">
                <a:solidFill>
                  <a:srgbClr val="FFFF00"/>
                </a:solidFill>
              </a:rPr>
              <a:t>Teoria dei Network</a:t>
            </a:r>
          </a:p>
          <a:p>
            <a:pPr>
              <a:buClr>
                <a:schemeClr val="accent1"/>
              </a:buClr>
            </a:pPr>
            <a:endParaRPr lang="it-IT" sz="2000" b="1" dirty="0" smtClean="0">
              <a:solidFill>
                <a:srgbClr val="FFFF00"/>
              </a:solidFill>
            </a:endParaRPr>
          </a:p>
          <a:p>
            <a:pPr marL="800100" lvl="1" indent="-342900">
              <a:buClr>
                <a:schemeClr val="tx1"/>
              </a:buClr>
              <a:buFont typeface="+mj-lt"/>
              <a:buAutoNum type="alphaLcParenR"/>
            </a:pPr>
            <a:r>
              <a:rPr lang="it-IT" sz="2000" dirty="0" smtClean="0">
                <a:solidFill>
                  <a:srgbClr val="FFFF00"/>
                </a:solidFill>
              </a:rPr>
              <a:t>Cenni storici</a:t>
            </a:r>
          </a:p>
          <a:p>
            <a:pPr marL="800100" lvl="1" indent="-342900">
              <a:buClr>
                <a:schemeClr val="tx1"/>
              </a:buClr>
              <a:buFont typeface="+mj-lt"/>
              <a:buAutoNum type="alphaLcParenR"/>
            </a:pPr>
            <a:r>
              <a:rPr lang="it-IT" sz="2000" dirty="0" smtClean="0">
                <a:solidFill>
                  <a:srgbClr val="FFFF00"/>
                </a:solidFill>
              </a:rPr>
              <a:t>Sistemi complessi: definizione ed esempi</a:t>
            </a:r>
          </a:p>
          <a:p>
            <a:pPr marL="800100" lvl="1" indent="-342900">
              <a:buClr>
                <a:schemeClr val="tx1"/>
              </a:buClr>
              <a:buFont typeface="+mj-lt"/>
              <a:buAutoNum type="alphaLcParenR"/>
            </a:pPr>
            <a:r>
              <a:rPr lang="it-IT" sz="2000" dirty="0" smtClean="0">
                <a:solidFill>
                  <a:srgbClr val="FFFF00"/>
                </a:solidFill>
              </a:rPr>
              <a:t>Regole e caratteristiche principali</a:t>
            </a:r>
          </a:p>
          <a:p>
            <a:pPr marL="800100" lvl="1" indent="-342900">
              <a:buClr>
                <a:schemeClr val="tx1"/>
              </a:buClr>
              <a:buFont typeface="+mj-lt"/>
              <a:buAutoNum type="alphaLcParenR"/>
            </a:pPr>
            <a:r>
              <a:rPr lang="it-IT" sz="2000" dirty="0" smtClean="0">
                <a:solidFill>
                  <a:srgbClr val="FFFF00"/>
                </a:solidFill>
              </a:rPr>
              <a:t> Impatto nei vari settori</a:t>
            </a:r>
          </a:p>
          <a:p>
            <a:pPr marL="800100" lvl="1" indent="-342900">
              <a:buClr>
                <a:schemeClr val="tx1"/>
              </a:buClr>
              <a:buFont typeface="+mj-lt"/>
              <a:buAutoNum type="alphaLcParenR"/>
            </a:pPr>
            <a:r>
              <a:rPr lang="it-IT" sz="2000" dirty="0" smtClean="0">
                <a:solidFill>
                  <a:srgbClr val="FFFF00"/>
                </a:solidFill>
              </a:rPr>
              <a:t>Grafi	     </a:t>
            </a:r>
          </a:p>
          <a:p>
            <a:pPr lvl="1">
              <a:buClr>
                <a:schemeClr val="tx1"/>
              </a:buClr>
            </a:pPr>
            <a:r>
              <a:rPr lang="it-IT" sz="2000" dirty="0" smtClean="0">
                <a:solidFill>
                  <a:srgbClr val="FFFF00"/>
                </a:solidFill>
              </a:rPr>
              <a:t>     </a:t>
            </a:r>
          </a:p>
          <a:p>
            <a:pPr marL="342900" indent="-342900">
              <a:buClr>
                <a:schemeClr val="accent1"/>
              </a:buClr>
              <a:buFont typeface="+mj-ea"/>
              <a:buAutoNum type="circleNumDbPlain"/>
            </a:pPr>
            <a:r>
              <a:rPr lang="it-IT" sz="2000" b="1" dirty="0" smtClean="0">
                <a:solidFill>
                  <a:srgbClr val="FFFF00"/>
                </a:solidFill>
              </a:rPr>
              <a:t>Machine </a:t>
            </a:r>
            <a:r>
              <a:rPr lang="it-IT" sz="2000" b="1" dirty="0" err="1" smtClean="0">
                <a:solidFill>
                  <a:srgbClr val="FFFF00"/>
                </a:solidFill>
              </a:rPr>
              <a:t>learning</a:t>
            </a:r>
            <a:endParaRPr lang="it-IT" sz="2000" b="1" dirty="0" smtClean="0">
              <a:solidFill>
                <a:srgbClr val="FFFF00"/>
              </a:solidFill>
            </a:endParaRPr>
          </a:p>
          <a:p>
            <a:pPr>
              <a:buClr>
                <a:schemeClr val="accent1"/>
              </a:buClr>
            </a:pPr>
            <a:endParaRPr lang="it-IT" sz="2000" b="1" dirty="0" smtClean="0">
              <a:solidFill>
                <a:srgbClr val="FFFF00"/>
              </a:solidFill>
            </a:endParaRPr>
          </a:p>
          <a:p>
            <a:pPr marL="800100" lvl="1" indent="-342900">
              <a:buClr>
                <a:schemeClr val="tx1"/>
              </a:buClr>
              <a:buFont typeface="+mj-lt"/>
              <a:buAutoNum type="alphaLcParenR"/>
            </a:pPr>
            <a:r>
              <a:rPr lang="it-IT" sz="2000" dirty="0" smtClean="0">
                <a:solidFill>
                  <a:srgbClr val="FFFF00"/>
                </a:solidFill>
              </a:rPr>
              <a:t>Esempi di applicazione del machine </a:t>
            </a:r>
            <a:r>
              <a:rPr lang="it-IT" sz="2000" dirty="0" err="1" smtClean="0">
                <a:solidFill>
                  <a:srgbClr val="FFFF00"/>
                </a:solidFill>
              </a:rPr>
              <a:t>learning</a:t>
            </a:r>
            <a:endParaRPr lang="it-IT" sz="2000" dirty="0" smtClean="0">
              <a:solidFill>
                <a:srgbClr val="FFFF00"/>
              </a:solidFill>
            </a:endParaRPr>
          </a:p>
          <a:p>
            <a:pPr marL="800100" lvl="1" indent="-342900">
              <a:buClr>
                <a:schemeClr val="tx1"/>
              </a:buClr>
              <a:buFont typeface="+mj-lt"/>
              <a:buAutoNum type="alphaLcParenR"/>
            </a:pPr>
            <a:r>
              <a:rPr lang="it-IT" sz="2000" dirty="0" smtClean="0">
                <a:solidFill>
                  <a:srgbClr val="FFFF00"/>
                </a:solidFill>
              </a:rPr>
              <a:t>Tracce digitali e informazioni implicite</a:t>
            </a:r>
          </a:p>
          <a:p>
            <a:pPr marL="800100" lvl="1" indent="-342900">
              <a:buClr>
                <a:schemeClr val="tx1"/>
              </a:buClr>
              <a:buFont typeface="+mj-lt"/>
              <a:buAutoNum type="alphaLcParenR"/>
            </a:pPr>
            <a:r>
              <a:rPr lang="it-IT" sz="2000" dirty="0" smtClean="0">
                <a:solidFill>
                  <a:srgbClr val="FFFF00"/>
                </a:solidFill>
              </a:rPr>
              <a:t>Costruzione dell’algoritmo per l’apprendimento dei dati</a:t>
            </a:r>
          </a:p>
          <a:p>
            <a:pPr marL="800100" lvl="1" indent="-342900">
              <a:buClr>
                <a:schemeClr val="tx1"/>
              </a:buClr>
              <a:buFont typeface="+mj-lt"/>
              <a:buAutoNum type="alphaLcParenR"/>
            </a:pPr>
            <a:r>
              <a:rPr lang="it-IT" sz="2000" dirty="0" smtClean="0">
                <a:solidFill>
                  <a:srgbClr val="FFFF00"/>
                </a:solidFill>
              </a:rPr>
              <a:t>Applicazioni nei sistemi sociali</a:t>
            </a:r>
          </a:p>
          <a:p>
            <a:pPr marL="800100" lvl="1" indent="-342900">
              <a:buClr>
                <a:schemeClr val="tx1"/>
              </a:buClr>
              <a:buFont typeface="+mj-lt"/>
              <a:buAutoNum type="alphaLcParenR"/>
            </a:pPr>
            <a:r>
              <a:rPr lang="it-IT" sz="2000" dirty="0" smtClean="0">
                <a:solidFill>
                  <a:srgbClr val="FFFF00"/>
                </a:solidFill>
              </a:rPr>
              <a:t>Panoramica delle materie legate a questo tipo di analisi</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2</a:t>
            </a:fld>
            <a:endParaRPr lang="it-IT" dirty="0">
              <a:solidFill>
                <a:srgbClr val="FFFF00"/>
              </a:solidFill>
            </a:endParaRPr>
          </a:p>
        </p:txBody>
      </p:sp>
    </p:spTree>
    <p:extLst>
      <p:ext uri="{BB962C8B-B14F-4D97-AF65-F5344CB8AC3E}">
        <p14:creationId xmlns:p14="http://schemas.microsoft.com/office/powerpoint/2010/main" val="198100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Grp="1"/>
          </p:cNvSpPr>
          <p:nvPr>
            <p:ph type="title"/>
          </p:nvPr>
        </p:nvSpPr>
        <p:spPr>
          <a:xfrm>
            <a:off x="757962" y="1952487"/>
            <a:ext cx="7467600" cy="2800767"/>
          </a:xfrm>
          <a:prstGeom prst="rect">
            <a:avLst/>
          </a:prstGeom>
          <a:noFill/>
        </p:spPr>
        <p:txBody>
          <a:bodyPr wrap="square" rtlCol="0">
            <a:spAutoFit/>
          </a:bodyPr>
          <a:lstStyle/>
          <a:p>
            <a:pPr algn="ct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LE CARATTERISTICHE </a:t>
            </a:r>
            <a:b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b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DELLA</a:t>
            </a:r>
            <a:b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br>
            <a:r>
              <a:rPr lang="en-US" sz="4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SCIENZA DEI NETWORK</a:t>
            </a:r>
          </a:p>
          <a:p>
            <a:pPr algn="ctr"/>
            <a:endParaRPr lang="hu-HU" sz="4400" b="1" dirty="0">
              <a:solidFill>
                <a:srgbClr val="FF0000"/>
              </a:solidFill>
              <a:latin typeface="Helvetica"/>
              <a:cs typeface="Helvetica"/>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20</a:t>
            </a:fld>
            <a:endParaRPr lang="it-IT" dirty="0">
              <a:solidFill>
                <a:srgbClr val="FFFF00"/>
              </a:solidFill>
            </a:endParaRPr>
          </a:p>
        </p:txBody>
      </p:sp>
    </p:spTree>
    <p:extLst>
      <p:ext uri="{BB962C8B-B14F-4D97-AF65-F5344CB8AC3E}">
        <p14:creationId xmlns:p14="http://schemas.microsoft.com/office/powerpoint/2010/main" val="28359653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LE CARATTERISTICHE DELLA SCIENZA DEI NETWORK</a:t>
            </a:r>
            <a:endParaRPr lang="en-US" sz="1600" b="1" dirty="0" smtClean="0">
              <a:solidFill>
                <a:srgbClr val="FFFFFF"/>
              </a:solidFill>
              <a:latin typeface="Helvetica" pitchFamily="36" charset="0"/>
              <a:ea typeface="Helvetica" pitchFamily="36" charset="0"/>
              <a:cs typeface="Helvetica" pitchFamily="36" charset="0"/>
            </a:endParaRPr>
          </a:p>
        </p:txBody>
      </p:sp>
      <p:sp>
        <p:nvSpPr>
          <p:cNvPr id="5" name="TextBox 2"/>
          <p:cNvSpPr txBox="1"/>
          <p:nvPr/>
        </p:nvSpPr>
        <p:spPr>
          <a:xfrm>
            <a:off x="0" y="1187441"/>
            <a:ext cx="9144000" cy="523220"/>
          </a:xfrm>
          <a:prstGeom prst="rect">
            <a:avLst/>
          </a:prstGeom>
          <a:noFill/>
        </p:spPr>
        <p:txBody>
          <a:bodyPr wrap="square" rtlCol="0">
            <a:spAutoFit/>
          </a:bodyPr>
          <a:lstStyle/>
          <a:p>
            <a:pPr algn="ctr"/>
            <a:r>
              <a:rPr lang="en-US" sz="2800" b="1" i="1" dirty="0" err="1" smtClean="0">
                <a:solidFill>
                  <a:srgbClr val="FFFF00"/>
                </a:solidFill>
                <a:latin typeface="Helvetica"/>
                <a:cs typeface="Helvetica"/>
              </a:rPr>
              <a:t>Interdisciplinare</a:t>
            </a:r>
            <a:r>
              <a:rPr lang="en-US" sz="2800" b="1" dirty="0" smtClean="0">
                <a:solidFill>
                  <a:srgbClr val="FFFF00"/>
                </a:solidFill>
                <a:latin typeface="Helvetica"/>
                <a:cs typeface="Helvetica"/>
              </a:rPr>
              <a:t> </a:t>
            </a:r>
            <a:endParaRPr lang="en-US" sz="2800" b="1" dirty="0">
              <a:solidFill>
                <a:srgbClr val="FFFF00"/>
              </a:solidFill>
              <a:latin typeface="Helvetica"/>
              <a:cs typeface="Helvetica"/>
            </a:endParaRPr>
          </a:p>
        </p:txBody>
      </p:sp>
      <p:sp>
        <p:nvSpPr>
          <p:cNvPr id="7" name="TextBox 4"/>
          <p:cNvSpPr txBox="1"/>
          <p:nvPr/>
        </p:nvSpPr>
        <p:spPr>
          <a:xfrm>
            <a:off x="1" y="2928660"/>
            <a:ext cx="9143999" cy="523220"/>
          </a:xfrm>
          <a:prstGeom prst="rect">
            <a:avLst/>
          </a:prstGeom>
          <a:noFill/>
        </p:spPr>
        <p:txBody>
          <a:bodyPr wrap="square" rtlCol="0">
            <a:spAutoFit/>
          </a:bodyPr>
          <a:lstStyle/>
          <a:p>
            <a:pPr algn="ctr"/>
            <a:r>
              <a:rPr lang="en-US" sz="2800" b="1" i="1" dirty="0" err="1" smtClean="0">
                <a:solidFill>
                  <a:schemeClr val="tx1">
                    <a:lumMod val="75000"/>
                  </a:schemeClr>
                </a:solidFill>
                <a:latin typeface="Helvetica"/>
                <a:cs typeface="Helvetica"/>
              </a:rPr>
              <a:t>Quantitativa</a:t>
            </a:r>
            <a:r>
              <a:rPr lang="en-US" sz="2800" b="1" i="1" dirty="0" smtClean="0">
                <a:solidFill>
                  <a:schemeClr val="tx1">
                    <a:lumMod val="75000"/>
                  </a:schemeClr>
                </a:solidFill>
                <a:latin typeface="Helvetica"/>
                <a:cs typeface="Helvetica"/>
              </a:rPr>
              <a:t> e </a:t>
            </a:r>
            <a:r>
              <a:rPr lang="en-US" sz="2800" b="1" i="1" dirty="0" err="1" smtClean="0">
                <a:solidFill>
                  <a:schemeClr val="tx1">
                    <a:lumMod val="75000"/>
                  </a:schemeClr>
                </a:solidFill>
                <a:latin typeface="Helvetica"/>
                <a:cs typeface="Helvetica"/>
              </a:rPr>
              <a:t>Matematica</a:t>
            </a:r>
            <a:r>
              <a:rPr lang="en-US" sz="2800" b="1" i="1" dirty="0" smtClean="0">
                <a:solidFill>
                  <a:schemeClr val="tx1">
                    <a:lumMod val="75000"/>
                  </a:schemeClr>
                </a:solidFill>
                <a:latin typeface="Helvetica"/>
                <a:cs typeface="Helvetica"/>
              </a:rPr>
              <a:t>  </a:t>
            </a:r>
            <a:endParaRPr lang="en-US" sz="2800" b="1" i="1" dirty="0">
              <a:solidFill>
                <a:schemeClr val="tx1">
                  <a:lumMod val="75000"/>
                </a:schemeClr>
              </a:solidFill>
              <a:latin typeface="Helvetica"/>
              <a:cs typeface="Helvetica"/>
            </a:endParaRPr>
          </a:p>
        </p:txBody>
      </p:sp>
      <p:sp>
        <p:nvSpPr>
          <p:cNvPr id="8" name="TextBox 5"/>
          <p:cNvSpPr txBox="1"/>
          <p:nvPr/>
        </p:nvSpPr>
        <p:spPr>
          <a:xfrm>
            <a:off x="0" y="3858280"/>
            <a:ext cx="9144000" cy="523220"/>
          </a:xfrm>
          <a:prstGeom prst="rect">
            <a:avLst/>
          </a:prstGeom>
          <a:noFill/>
        </p:spPr>
        <p:txBody>
          <a:bodyPr wrap="square" rtlCol="0">
            <a:spAutoFit/>
          </a:bodyPr>
          <a:lstStyle/>
          <a:p>
            <a:pPr algn="ctr"/>
            <a:r>
              <a:rPr lang="en-US" sz="2800" b="1" i="1" dirty="0" err="1" smtClean="0">
                <a:solidFill>
                  <a:srgbClr val="BFBFBF"/>
                </a:solidFill>
                <a:latin typeface="Helvetica"/>
                <a:cs typeface="Helvetica"/>
              </a:rPr>
              <a:t>Computazionale</a:t>
            </a:r>
            <a:r>
              <a:rPr lang="en-US" sz="2800" b="1" dirty="0" smtClean="0">
                <a:solidFill>
                  <a:srgbClr val="BFBFBF"/>
                </a:solidFill>
              </a:rPr>
              <a:t> </a:t>
            </a:r>
            <a:endParaRPr lang="en-US" sz="2800" b="1" dirty="0">
              <a:solidFill>
                <a:srgbClr val="BFBFBF"/>
              </a:solidFill>
            </a:endParaRPr>
          </a:p>
        </p:txBody>
      </p:sp>
      <p:sp>
        <p:nvSpPr>
          <p:cNvPr id="9" name="TextBox 6"/>
          <p:cNvSpPr txBox="1"/>
          <p:nvPr/>
        </p:nvSpPr>
        <p:spPr>
          <a:xfrm>
            <a:off x="1" y="2037140"/>
            <a:ext cx="9144000" cy="523220"/>
          </a:xfrm>
          <a:prstGeom prst="rect">
            <a:avLst/>
          </a:prstGeom>
          <a:noFill/>
        </p:spPr>
        <p:txBody>
          <a:bodyPr wrap="square" rtlCol="0">
            <a:spAutoFit/>
          </a:bodyPr>
          <a:lstStyle/>
          <a:p>
            <a:pPr algn="ctr"/>
            <a:r>
              <a:rPr lang="en-US" sz="2800" b="1" i="1" dirty="0" err="1" smtClean="0">
                <a:solidFill>
                  <a:srgbClr val="BFBFBF"/>
                </a:solidFill>
                <a:latin typeface="Helvetica"/>
                <a:cs typeface="Helvetica"/>
              </a:rPr>
              <a:t>Empirica</a:t>
            </a:r>
            <a:endParaRPr lang="en-US" sz="2800" b="1" i="1" dirty="0" smtClean="0">
              <a:solidFill>
                <a:srgbClr val="BFBFBF"/>
              </a:solidFill>
              <a:latin typeface="Helvetica"/>
              <a:cs typeface="Helvetica"/>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21</a:t>
            </a:fld>
            <a:endParaRPr lang="it-IT" dirty="0">
              <a:solidFill>
                <a:srgbClr val="FFFF00"/>
              </a:solidFill>
            </a:endParaRPr>
          </a:p>
        </p:txBody>
      </p:sp>
    </p:spTree>
    <p:extLst>
      <p:ext uri="{BB962C8B-B14F-4D97-AF65-F5344CB8AC3E}">
        <p14:creationId xmlns:p14="http://schemas.microsoft.com/office/powerpoint/2010/main" val="31121439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LE CARATTERISTICHE DELLA SCIENZA DEI NETWORK</a:t>
            </a:r>
            <a:endParaRPr lang="en-US" sz="1600" b="1" dirty="0" smtClean="0">
              <a:solidFill>
                <a:srgbClr val="FFFFFF"/>
              </a:solidFill>
              <a:latin typeface="Helvetica" pitchFamily="36" charset="0"/>
              <a:ea typeface="Helvetica" pitchFamily="36" charset="0"/>
              <a:cs typeface="Helvetica" pitchFamily="36" charset="0"/>
            </a:endParaRPr>
          </a:p>
        </p:txBody>
      </p:sp>
      <p:sp>
        <p:nvSpPr>
          <p:cNvPr id="5" name="TextBox 2"/>
          <p:cNvSpPr txBox="1"/>
          <p:nvPr/>
        </p:nvSpPr>
        <p:spPr>
          <a:xfrm>
            <a:off x="0" y="1187441"/>
            <a:ext cx="9144000" cy="523220"/>
          </a:xfrm>
          <a:prstGeom prst="rect">
            <a:avLst/>
          </a:prstGeom>
          <a:noFill/>
        </p:spPr>
        <p:txBody>
          <a:bodyPr wrap="square" rtlCol="0">
            <a:spAutoFit/>
          </a:bodyPr>
          <a:lstStyle/>
          <a:p>
            <a:pPr algn="ctr"/>
            <a:r>
              <a:rPr lang="en-US" sz="2800" b="1" i="1" dirty="0" err="1">
                <a:solidFill>
                  <a:srgbClr val="BFBFBF"/>
                </a:solidFill>
                <a:latin typeface="Helvetica"/>
                <a:cs typeface="Helvetica"/>
              </a:rPr>
              <a:t>Interdisciplinare</a:t>
            </a:r>
            <a:r>
              <a:rPr lang="en-US" sz="2800" b="1" dirty="0" smtClean="0">
                <a:solidFill>
                  <a:srgbClr val="FFFF00"/>
                </a:solidFill>
                <a:latin typeface="Helvetica"/>
                <a:cs typeface="Helvetica"/>
              </a:rPr>
              <a:t> </a:t>
            </a:r>
            <a:endParaRPr lang="en-US" sz="2800" b="1" dirty="0">
              <a:solidFill>
                <a:srgbClr val="FFFF00"/>
              </a:solidFill>
              <a:latin typeface="Helvetica"/>
              <a:cs typeface="Helvetica"/>
            </a:endParaRPr>
          </a:p>
        </p:txBody>
      </p:sp>
      <p:sp>
        <p:nvSpPr>
          <p:cNvPr id="7" name="TextBox 4"/>
          <p:cNvSpPr txBox="1"/>
          <p:nvPr/>
        </p:nvSpPr>
        <p:spPr>
          <a:xfrm>
            <a:off x="1" y="2928660"/>
            <a:ext cx="9143999" cy="523220"/>
          </a:xfrm>
          <a:prstGeom prst="rect">
            <a:avLst/>
          </a:prstGeom>
          <a:noFill/>
        </p:spPr>
        <p:txBody>
          <a:bodyPr wrap="square" rtlCol="0">
            <a:spAutoFit/>
          </a:bodyPr>
          <a:lstStyle/>
          <a:p>
            <a:pPr algn="ctr"/>
            <a:r>
              <a:rPr lang="en-US" sz="2800" b="1" i="1" dirty="0" err="1">
                <a:solidFill>
                  <a:schemeClr val="tx1">
                    <a:lumMod val="75000"/>
                  </a:schemeClr>
                </a:solidFill>
                <a:latin typeface="Helvetica"/>
                <a:cs typeface="Helvetica"/>
              </a:rPr>
              <a:t>Quantitativa</a:t>
            </a:r>
            <a:r>
              <a:rPr lang="en-US" sz="2800" b="1" i="1" dirty="0">
                <a:solidFill>
                  <a:schemeClr val="tx1">
                    <a:lumMod val="75000"/>
                  </a:schemeClr>
                </a:solidFill>
                <a:latin typeface="Helvetica"/>
                <a:cs typeface="Helvetica"/>
              </a:rPr>
              <a:t> e </a:t>
            </a:r>
            <a:r>
              <a:rPr lang="en-US" sz="2800" b="1" i="1" dirty="0" err="1">
                <a:solidFill>
                  <a:schemeClr val="tx1">
                    <a:lumMod val="75000"/>
                  </a:schemeClr>
                </a:solidFill>
                <a:latin typeface="Helvetica"/>
                <a:cs typeface="Helvetica"/>
              </a:rPr>
              <a:t>Matematica</a:t>
            </a:r>
            <a:r>
              <a:rPr lang="en-US" sz="2800" b="1" i="1" dirty="0">
                <a:solidFill>
                  <a:schemeClr val="tx1">
                    <a:lumMod val="75000"/>
                  </a:schemeClr>
                </a:solidFill>
                <a:latin typeface="Helvetica"/>
                <a:cs typeface="Helvetica"/>
              </a:rPr>
              <a:t>  </a:t>
            </a:r>
          </a:p>
        </p:txBody>
      </p:sp>
      <p:sp>
        <p:nvSpPr>
          <p:cNvPr id="8" name="TextBox 5"/>
          <p:cNvSpPr txBox="1"/>
          <p:nvPr/>
        </p:nvSpPr>
        <p:spPr>
          <a:xfrm>
            <a:off x="0" y="3858280"/>
            <a:ext cx="9144000" cy="954107"/>
          </a:xfrm>
          <a:prstGeom prst="rect">
            <a:avLst/>
          </a:prstGeom>
          <a:noFill/>
        </p:spPr>
        <p:txBody>
          <a:bodyPr wrap="square" rtlCol="0">
            <a:spAutoFit/>
          </a:bodyPr>
          <a:lstStyle/>
          <a:p>
            <a:pPr algn="ctr"/>
            <a:r>
              <a:rPr lang="en-US" sz="2800" b="1" i="1" dirty="0" err="1">
                <a:solidFill>
                  <a:srgbClr val="BFBFBF"/>
                </a:solidFill>
                <a:latin typeface="Helvetica"/>
                <a:cs typeface="Helvetica"/>
              </a:rPr>
              <a:t>Computazionale</a:t>
            </a:r>
            <a:r>
              <a:rPr lang="en-US" sz="2800" b="1" dirty="0">
                <a:solidFill>
                  <a:srgbClr val="BFBFBF"/>
                </a:solidFill>
              </a:rPr>
              <a:t> </a:t>
            </a:r>
          </a:p>
          <a:p>
            <a:pPr algn="ctr"/>
            <a:r>
              <a:rPr lang="en-US" sz="2800" b="1" dirty="0" smtClean="0">
                <a:solidFill>
                  <a:srgbClr val="BFBFBF"/>
                </a:solidFill>
              </a:rPr>
              <a:t> </a:t>
            </a:r>
            <a:endParaRPr lang="en-US" sz="2800" b="1" dirty="0">
              <a:solidFill>
                <a:srgbClr val="BFBFBF"/>
              </a:solidFill>
            </a:endParaRPr>
          </a:p>
        </p:txBody>
      </p:sp>
      <p:sp>
        <p:nvSpPr>
          <p:cNvPr id="9" name="TextBox 6"/>
          <p:cNvSpPr txBox="1"/>
          <p:nvPr/>
        </p:nvSpPr>
        <p:spPr>
          <a:xfrm>
            <a:off x="1" y="2037140"/>
            <a:ext cx="9144000" cy="523220"/>
          </a:xfrm>
          <a:prstGeom prst="rect">
            <a:avLst/>
          </a:prstGeom>
          <a:noFill/>
        </p:spPr>
        <p:txBody>
          <a:bodyPr wrap="square" rtlCol="0">
            <a:spAutoFit/>
          </a:bodyPr>
          <a:lstStyle/>
          <a:p>
            <a:pPr algn="ctr"/>
            <a:r>
              <a:rPr lang="en-US" sz="2800" b="1" i="1" dirty="0" err="1">
                <a:solidFill>
                  <a:srgbClr val="FFFF00"/>
                </a:solidFill>
                <a:latin typeface="Helvetica"/>
                <a:cs typeface="Helvetica"/>
              </a:rPr>
              <a:t>Empirica</a:t>
            </a:r>
            <a:endParaRPr lang="en-US" sz="2800" b="1" i="1" dirty="0">
              <a:solidFill>
                <a:srgbClr val="FFFF00"/>
              </a:solidFill>
              <a:latin typeface="Helvetica"/>
              <a:cs typeface="Helvetica"/>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22</a:t>
            </a:fld>
            <a:endParaRPr lang="it-IT" dirty="0">
              <a:solidFill>
                <a:srgbClr val="FFFF00"/>
              </a:solidFill>
            </a:endParaRPr>
          </a:p>
        </p:txBody>
      </p:sp>
    </p:spTree>
    <p:extLst>
      <p:ext uri="{BB962C8B-B14F-4D97-AF65-F5344CB8AC3E}">
        <p14:creationId xmlns:p14="http://schemas.microsoft.com/office/powerpoint/2010/main" val="20379317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LE CARATTERISTICHE DELLA SCIENZA DEI NETWORK</a:t>
            </a:r>
            <a:endParaRPr lang="en-US" sz="1600" b="1" dirty="0" smtClean="0">
              <a:solidFill>
                <a:srgbClr val="FFFFFF"/>
              </a:solidFill>
              <a:latin typeface="Helvetica" pitchFamily="36" charset="0"/>
              <a:ea typeface="Helvetica" pitchFamily="36" charset="0"/>
              <a:cs typeface="Helvetica" pitchFamily="36" charset="0"/>
            </a:endParaRPr>
          </a:p>
        </p:txBody>
      </p:sp>
      <p:sp>
        <p:nvSpPr>
          <p:cNvPr id="5" name="TextBox 2"/>
          <p:cNvSpPr txBox="1"/>
          <p:nvPr/>
        </p:nvSpPr>
        <p:spPr>
          <a:xfrm>
            <a:off x="0" y="1187441"/>
            <a:ext cx="9144000" cy="954107"/>
          </a:xfrm>
          <a:prstGeom prst="rect">
            <a:avLst/>
          </a:prstGeom>
          <a:noFill/>
        </p:spPr>
        <p:txBody>
          <a:bodyPr wrap="square" rtlCol="0">
            <a:spAutoFit/>
          </a:bodyPr>
          <a:lstStyle/>
          <a:p>
            <a:pPr algn="ctr"/>
            <a:r>
              <a:rPr lang="en-US" sz="2800" b="1" i="1" dirty="0" err="1">
                <a:solidFill>
                  <a:srgbClr val="BFBFBF"/>
                </a:solidFill>
                <a:latin typeface="Helvetica"/>
                <a:cs typeface="Helvetica"/>
              </a:rPr>
              <a:t>Interdisciplinare</a:t>
            </a:r>
            <a:r>
              <a:rPr lang="en-US" sz="2800" b="1" dirty="0">
                <a:solidFill>
                  <a:srgbClr val="FFFF00"/>
                </a:solidFill>
                <a:latin typeface="Helvetica"/>
                <a:cs typeface="Helvetica"/>
              </a:rPr>
              <a:t> </a:t>
            </a:r>
          </a:p>
          <a:p>
            <a:pPr algn="ctr"/>
            <a:r>
              <a:rPr lang="en-US" sz="2800" b="1" dirty="0" smtClean="0">
                <a:solidFill>
                  <a:srgbClr val="FFFF00"/>
                </a:solidFill>
                <a:latin typeface="Helvetica"/>
                <a:cs typeface="Helvetica"/>
              </a:rPr>
              <a:t> </a:t>
            </a:r>
            <a:endParaRPr lang="en-US" sz="2800" b="1" dirty="0">
              <a:solidFill>
                <a:srgbClr val="FFFF00"/>
              </a:solidFill>
              <a:latin typeface="Helvetica"/>
              <a:cs typeface="Helvetica"/>
            </a:endParaRPr>
          </a:p>
        </p:txBody>
      </p:sp>
      <p:sp>
        <p:nvSpPr>
          <p:cNvPr id="7" name="TextBox 4"/>
          <p:cNvSpPr txBox="1"/>
          <p:nvPr/>
        </p:nvSpPr>
        <p:spPr>
          <a:xfrm>
            <a:off x="1" y="2928660"/>
            <a:ext cx="9143999" cy="523220"/>
          </a:xfrm>
          <a:prstGeom prst="rect">
            <a:avLst/>
          </a:prstGeom>
          <a:noFill/>
        </p:spPr>
        <p:txBody>
          <a:bodyPr wrap="square" rtlCol="0">
            <a:spAutoFit/>
          </a:bodyPr>
          <a:lstStyle/>
          <a:p>
            <a:pPr algn="ctr"/>
            <a:r>
              <a:rPr lang="en-US" sz="2800" b="1" i="1" dirty="0" err="1">
                <a:solidFill>
                  <a:srgbClr val="FFFF00"/>
                </a:solidFill>
                <a:latin typeface="Helvetica"/>
                <a:cs typeface="Helvetica"/>
              </a:rPr>
              <a:t>Quantitativa</a:t>
            </a:r>
            <a:r>
              <a:rPr lang="en-US" sz="2800" b="1" i="1" dirty="0">
                <a:solidFill>
                  <a:srgbClr val="FFFF00"/>
                </a:solidFill>
                <a:latin typeface="Helvetica"/>
                <a:cs typeface="Helvetica"/>
              </a:rPr>
              <a:t> e </a:t>
            </a:r>
            <a:r>
              <a:rPr lang="en-US" sz="2800" b="1" i="1" dirty="0" err="1">
                <a:solidFill>
                  <a:srgbClr val="FFFF00"/>
                </a:solidFill>
                <a:latin typeface="Helvetica"/>
                <a:cs typeface="Helvetica"/>
              </a:rPr>
              <a:t>Matematica</a:t>
            </a:r>
            <a:r>
              <a:rPr lang="en-US" sz="2800" b="1" i="1" dirty="0">
                <a:solidFill>
                  <a:srgbClr val="FFFF00"/>
                </a:solidFill>
                <a:latin typeface="Helvetica"/>
                <a:cs typeface="Helvetica"/>
              </a:rPr>
              <a:t>  </a:t>
            </a:r>
          </a:p>
        </p:txBody>
      </p:sp>
      <p:sp>
        <p:nvSpPr>
          <p:cNvPr id="8" name="TextBox 5"/>
          <p:cNvSpPr txBox="1"/>
          <p:nvPr/>
        </p:nvSpPr>
        <p:spPr>
          <a:xfrm>
            <a:off x="0" y="3858280"/>
            <a:ext cx="9144000" cy="954107"/>
          </a:xfrm>
          <a:prstGeom prst="rect">
            <a:avLst/>
          </a:prstGeom>
          <a:noFill/>
        </p:spPr>
        <p:txBody>
          <a:bodyPr wrap="square" rtlCol="0">
            <a:spAutoFit/>
          </a:bodyPr>
          <a:lstStyle/>
          <a:p>
            <a:pPr algn="ctr"/>
            <a:r>
              <a:rPr lang="en-US" sz="2800" b="1" i="1" dirty="0" err="1">
                <a:solidFill>
                  <a:srgbClr val="BFBFBF"/>
                </a:solidFill>
                <a:latin typeface="Helvetica"/>
                <a:cs typeface="Helvetica"/>
              </a:rPr>
              <a:t>Computazionale</a:t>
            </a:r>
            <a:r>
              <a:rPr lang="en-US" sz="2800" b="1" dirty="0">
                <a:solidFill>
                  <a:srgbClr val="BFBFBF"/>
                </a:solidFill>
              </a:rPr>
              <a:t> </a:t>
            </a:r>
          </a:p>
          <a:p>
            <a:pPr algn="ctr"/>
            <a:r>
              <a:rPr lang="en-US" sz="2800" b="1" dirty="0" smtClean="0">
                <a:solidFill>
                  <a:srgbClr val="BFBFBF"/>
                </a:solidFill>
              </a:rPr>
              <a:t> </a:t>
            </a:r>
            <a:endParaRPr lang="en-US" sz="2800" b="1" dirty="0">
              <a:solidFill>
                <a:srgbClr val="BFBFBF"/>
              </a:solidFill>
            </a:endParaRPr>
          </a:p>
        </p:txBody>
      </p:sp>
      <p:sp>
        <p:nvSpPr>
          <p:cNvPr id="9" name="TextBox 6"/>
          <p:cNvSpPr txBox="1"/>
          <p:nvPr/>
        </p:nvSpPr>
        <p:spPr>
          <a:xfrm>
            <a:off x="1" y="2037140"/>
            <a:ext cx="9144000" cy="523220"/>
          </a:xfrm>
          <a:prstGeom prst="rect">
            <a:avLst/>
          </a:prstGeom>
          <a:noFill/>
        </p:spPr>
        <p:txBody>
          <a:bodyPr wrap="square" rtlCol="0">
            <a:spAutoFit/>
          </a:bodyPr>
          <a:lstStyle/>
          <a:p>
            <a:pPr algn="ctr"/>
            <a:r>
              <a:rPr lang="en-US" sz="2800" b="1" i="1" dirty="0" err="1">
                <a:solidFill>
                  <a:srgbClr val="BFBFBF"/>
                </a:solidFill>
                <a:latin typeface="Helvetica"/>
                <a:cs typeface="Helvetica"/>
              </a:rPr>
              <a:t>Empirica</a:t>
            </a:r>
            <a:endParaRPr lang="en-US" sz="2800" b="1" i="1" dirty="0">
              <a:solidFill>
                <a:srgbClr val="BFBFBF"/>
              </a:solidFill>
              <a:latin typeface="Helvetica"/>
              <a:cs typeface="Helvetica"/>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23</a:t>
            </a:fld>
            <a:endParaRPr lang="it-IT" dirty="0">
              <a:solidFill>
                <a:srgbClr val="FFFF00"/>
              </a:solidFill>
            </a:endParaRPr>
          </a:p>
        </p:txBody>
      </p:sp>
    </p:spTree>
    <p:extLst>
      <p:ext uri="{BB962C8B-B14F-4D97-AF65-F5344CB8AC3E}">
        <p14:creationId xmlns:p14="http://schemas.microsoft.com/office/powerpoint/2010/main" val="27899973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LE CARATTERISTICHE DELLA SCIENZA DEI NETWORK</a:t>
            </a:r>
            <a:endParaRPr lang="en-US" sz="1600" b="1" dirty="0" smtClean="0">
              <a:solidFill>
                <a:srgbClr val="FFFFFF"/>
              </a:solidFill>
              <a:latin typeface="Helvetica" pitchFamily="36" charset="0"/>
              <a:ea typeface="Helvetica" pitchFamily="36" charset="0"/>
              <a:cs typeface="Helvetica" pitchFamily="36" charset="0"/>
            </a:endParaRPr>
          </a:p>
        </p:txBody>
      </p:sp>
      <p:sp>
        <p:nvSpPr>
          <p:cNvPr id="5" name="TextBox 2"/>
          <p:cNvSpPr txBox="1"/>
          <p:nvPr/>
        </p:nvSpPr>
        <p:spPr>
          <a:xfrm>
            <a:off x="0" y="1187441"/>
            <a:ext cx="9144000" cy="954107"/>
          </a:xfrm>
          <a:prstGeom prst="rect">
            <a:avLst/>
          </a:prstGeom>
          <a:noFill/>
        </p:spPr>
        <p:txBody>
          <a:bodyPr wrap="square" rtlCol="0">
            <a:spAutoFit/>
          </a:bodyPr>
          <a:lstStyle/>
          <a:p>
            <a:pPr algn="ctr"/>
            <a:r>
              <a:rPr lang="en-US" sz="2800" b="1" i="1" dirty="0" err="1">
                <a:solidFill>
                  <a:srgbClr val="BFBFBF"/>
                </a:solidFill>
                <a:latin typeface="Helvetica"/>
                <a:cs typeface="Helvetica"/>
              </a:rPr>
              <a:t>Interdisciplinare</a:t>
            </a:r>
            <a:r>
              <a:rPr lang="en-US" sz="2800" b="1" dirty="0">
                <a:solidFill>
                  <a:srgbClr val="FFFF00"/>
                </a:solidFill>
                <a:latin typeface="Helvetica"/>
                <a:cs typeface="Helvetica"/>
              </a:rPr>
              <a:t> </a:t>
            </a:r>
          </a:p>
          <a:p>
            <a:pPr algn="ctr"/>
            <a:r>
              <a:rPr lang="en-US" sz="2800" b="1" dirty="0" smtClean="0">
                <a:solidFill>
                  <a:srgbClr val="FFFF00"/>
                </a:solidFill>
                <a:latin typeface="Helvetica"/>
                <a:cs typeface="Helvetica"/>
              </a:rPr>
              <a:t> </a:t>
            </a:r>
            <a:endParaRPr lang="en-US" sz="2800" b="1" dirty="0">
              <a:solidFill>
                <a:srgbClr val="FFFF00"/>
              </a:solidFill>
              <a:latin typeface="Helvetica"/>
              <a:cs typeface="Helvetica"/>
            </a:endParaRPr>
          </a:p>
        </p:txBody>
      </p:sp>
      <p:sp>
        <p:nvSpPr>
          <p:cNvPr id="7" name="TextBox 4"/>
          <p:cNvSpPr txBox="1"/>
          <p:nvPr/>
        </p:nvSpPr>
        <p:spPr>
          <a:xfrm>
            <a:off x="1" y="2928660"/>
            <a:ext cx="9143999" cy="523220"/>
          </a:xfrm>
          <a:prstGeom prst="rect">
            <a:avLst/>
          </a:prstGeom>
          <a:noFill/>
        </p:spPr>
        <p:txBody>
          <a:bodyPr wrap="square" rtlCol="0">
            <a:spAutoFit/>
          </a:bodyPr>
          <a:lstStyle/>
          <a:p>
            <a:pPr algn="ctr"/>
            <a:r>
              <a:rPr lang="en-US" sz="2800" b="1" i="1" dirty="0" err="1">
                <a:solidFill>
                  <a:schemeClr val="tx1">
                    <a:lumMod val="75000"/>
                  </a:schemeClr>
                </a:solidFill>
                <a:latin typeface="Helvetica"/>
                <a:cs typeface="Helvetica"/>
              </a:rPr>
              <a:t>Quantitativa</a:t>
            </a:r>
            <a:r>
              <a:rPr lang="en-US" sz="2800" b="1" i="1" dirty="0">
                <a:solidFill>
                  <a:schemeClr val="tx1">
                    <a:lumMod val="75000"/>
                  </a:schemeClr>
                </a:solidFill>
                <a:latin typeface="Helvetica"/>
                <a:cs typeface="Helvetica"/>
              </a:rPr>
              <a:t> e </a:t>
            </a:r>
            <a:r>
              <a:rPr lang="en-US" sz="2800" b="1" i="1" dirty="0" err="1">
                <a:solidFill>
                  <a:schemeClr val="tx1">
                    <a:lumMod val="75000"/>
                  </a:schemeClr>
                </a:solidFill>
                <a:latin typeface="Helvetica"/>
                <a:cs typeface="Helvetica"/>
              </a:rPr>
              <a:t>Matematica</a:t>
            </a:r>
            <a:r>
              <a:rPr lang="en-US" sz="2800" b="1" i="1" dirty="0">
                <a:solidFill>
                  <a:schemeClr val="tx1">
                    <a:lumMod val="75000"/>
                  </a:schemeClr>
                </a:solidFill>
                <a:latin typeface="Helvetica"/>
                <a:cs typeface="Helvetica"/>
              </a:rPr>
              <a:t>  </a:t>
            </a:r>
          </a:p>
        </p:txBody>
      </p:sp>
      <p:sp>
        <p:nvSpPr>
          <p:cNvPr id="8" name="TextBox 5"/>
          <p:cNvSpPr txBox="1"/>
          <p:nvPr/>
        </p:nvSpPr>
        <p:spPr>
          <a:xfrm>
            <a:off x="0" y="3858280"/>
            <a:ext cx="9144000" cy="523220"/>
          </a:xfrm>
          <a:prstGeom prst="rect">
            <a:avLst/>
          </a:prstGeom>
          <a:noFill/>
        </p:spPr>
        <p:txBody>
          <a:bodyPr wrap="square" rtlCol="0">
            <a:spAutoFit/>
          </a:bodyPr>
          <a:lstStyle/>
          <a:p>
            <a:pPr algn="ctr"/>
            <a:r>
              <a:rPr lang="en-US" sz="2800" b="1" i="1" dirty="0" err="1">
                <a:solidFill>
                  <a:srgbClr val="FFFF00"/>
                </a:solidFill>
                <a:latin typeface="Helvetica"/>
                <a:cs typeface="Helvetica"/>
              </a:rPr>
              <a:t>Computazionale</a:t>
            </a:r>
            <a:r>
              <a:rPr lang="en-US" sz="2800" b="1" dirty="0">
                <a:solidFill>
                  <a:srgbClr val="FFFF00"/>
                </a:solidFill>
              </a:rPr>
              <a:t> </a:t>
            </a:r>
          </a:p>
        </p:txBody>
      </p:sp>
      <p:sp>
        <p:nvSpPr>
          <p:cNvPr id="9" name="TextBox 6"/>
          <p:cNvSpPr txBox="1"/>
          <p:nvPr/>
        </p:nvSpPr>
        <p:spPr>
          <a:xfrm>
            <a:off x="1" y="2037140"/>
            <a:ext cx="9144000" cy="523220"/>
          </a:xfrm>
          <a:prstGeom prst="rect">
            <a:avLst/>
          </a:prstGeom>
          <a:noFill/>
        </p:spPr>
        <p:txBody>
          <a:bodyPr wrap="square" rtlCol="0">
            <a:spAutoFit/>
          </a:bodyPr>
          <a:lstStyle/>
          <a:p>
            <a:pPr algn="ctr"/>
            <a:r>
              <a:rPr lang="en-US" sz="2800" b="1" i="1" dirty="0" err="1">
                <a:solidFill>
                  <a:srgbClr val="BFBFBF"/>
                </a:solidFill>
                <a:latin typeface="Helvetica"/>
                <a:cs typeface="Helvetica"/>
              </a:rPr>
              <a:t>Empirica</a:t>
            </a:r>
            <a:endParaRPr lang="en-US" sz="2800" b="1" i="1" dirty="0">
              <a:solidFill>
                <a:srgbClr val="BFBFBF"/>
              </a:solidFill>
              <a:latin typeface="Helvetica"/>
              <a:cs typeface="Helvetica"/>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24</a:t>
            </a:fld>
            <a:endParaRPr lang="it-IT" dirty="0">
              <a:solidFill>
                <a:srgbClr val="FFFF00"/>
              </a:solidFill>
            </a:endParaRPr>
          </a:p>
        </p:txBody>
      </p:sp>
    </p:spTree>
    <p:extLst>
      <p:ext uri="{BB962C8B-B14F-4D97-AF65-F5344CB8AC3E}">
        <p14:creationId xmlns:p14="http://schemas.microsoft.com/office/powerpoint/2010/main" val="37853562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1253" y="2497274"/>
            <a:ext cx="7467600" cy="1143000"/>
          </a:xfrm>
        </p:spPr>
        <p:txBody>
          <a:bodyPr>
            <a:normAutofit fontScale="90000"/>
          </a:bodyPr>
          <a:lstStyle/>
          <a:p>
            <a:pPr algn="ctr"/>
            <a:r>
              <a:rPr lang="it-IT"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L’IMPATTO DELLA SCIENZA</a:t>
            </a:r>
            <a:br>
              <a:rPr lang="it-IT"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br>
            <a:r>
              <a:rPr lang="it-IT"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DEI NETWORK</a:t>
            </a:r>
            <a:endParaRPr lang="it-IT"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3" name="Segnaposto numero diapositiva 2"/>
          <p:cNvSpPr>
            <a:spLocks noGrp="1"/>
          </p:cNvSpPr>
          <p:nvPr>
            <p:ph type="sldNum" sz="quarter" idx="12"/>
          </p:nvPr>
        </p:nvSpPr>
        <p:spPr/>
        <p:txBody>
          <a:bodyPr/>
          <a:lstStyle/>
          <a:p>
            <a:fld id="{E95BF586-1B0B-BA46-82D0-50D6FEB04D54}" type="slidenum">
              <a:rPr lang="it-IT" smtClean="0">
                <a:solidFill>
                  <a:srgbClr val="FFFF00"/>
                </a:solidFill>
              </a:rPr>
              <a:t>25</a:t>
            </a:fld>
            <a:endParaRPr lang="it-IT" dirty="0">
              <a:solidFill>
                <a:srgbClr val="FFFF00"/>
              </a:solidFill>
            </a:endParaRPr>
          </a:p>
        </p:txBody>
      </p:sp>
    </p:spTree>
    <p:extLst>
      <p:ext uri="{BB962C8B-B14F-4D97-AF65-F5344CB8AC3E}">
        <p14:creationId xmlns:p14="http://schemas.microsoft.com/office/powerpoint/2010/main" val="1830705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IMPATTO ECONOMICO</a:t>
            </a:r>
            <a:endParaRPr lang="en-US" sz="1600" b="1" dirty="0" smtClean="0">
              <a:solidFill>
                <a:srgbClr val="FFFFFF"/>
              </a:solidFill>
              <a:latin typeface="Helvetica" pitchFamily="36" charset="0"/>
              <a:ea typeface="Helvetica" pitchFamily="36" charset="0"/>
              <a:cs typeface="Helvetica" pitchFamily="36" charset="0"/>
            </a:endParaRPr>
          </a:p>
        </p:txBody>
      </p:sp>
      <p:pic>
        <p:nvPicPr>
          <p:cNvPr id="5" name="Picture 2"/>
          <p:cNvPicPr>
            <a:picLocks noChangeAspect="1"/>
          </p:cNvPicPr>
          <p:nvPr/>
        </p:nvPicPr>
        <p:blipFill>
          <a:blip r:embed="rId2"/>
          <a:stretch>
            <a:fillRect/>
          </a:stretch>
        </p:blipFill>
        <p:spPr>
          <a:xfrm>
            <a:off x="76200" y="647700"/>
            <a:ext cx="5562600" cy="5311119"/>
          </a:xfrm>
          <a:prstGeom prst="rect">
            <a:avLst/>
          </a:prstGeom>
        </p:spPr>
      </p:pic>
      <p:sp>
        <p:nvSpPr>
          <p:cNvPr id="6" name="Rectangle 3"/>
          <p:cNvSpPr/>
          <p:nvPr/>
        </p:nvSpPr>
        <p:spPr>
          <a:xfrm>
            <a:off x="5791200" y="877550"/>
            <a:ext cx="3124200" cy="1046440"/>
          </a:xfrm>
          <a:prstGeom prst="rect">
            <a:avLst/>
          </a:prstGeom>
        </p:spPr>
        <p:txBody>
          <a:bodyPr wrap="square">
            <a:spAutoFit/>
          </a:bodyPr>
          <a:lstStyle/>
          <a:p>
            <a:r>
              <a:rPr lang="en-US" sz="2200" b="1" dirty="0" smtClean="0">
                <a:latin typeface="Helvetica"/>
                <a:cs typeface="Helvetica"/>
              </a:rPr>
              <a:t>Google</a:t>
            </a:r>
          </a:p>
          <a:p>
            <a:r>
              <a:rPr lang="en-US" sz="2000" dirty="0" smtClean="0">
                <a:latin typeface="Helvetica"/>
                <a:cs typeface="Helvetica"/>
              </a:rPr>
              <a:t>Market Cap</a:t>
            </a:r>
            <a:r>
              <a:rPr lang="en-US" dirty="0" smtClean="0">
                <a:latin typeface="Helvetica"/>
                <a:cs typeface="Helvetica"/>
              </a:rPr>
              <a:t>(2010 Jan 1)</a:t>
            </a:r>
            <a:r>
              <a:rPr lang="en-US" sz="2000" dirty="0" smtClean="0">
                <a:latin typeface="Helvetica"/>
                <a:cs typeface="Helvetica"/>
              </a:rPr>
              <a:t>: </a:t>
            </a:r>
          </a:p>
          <a:p>
            <a:r>
              <a:rPr lang="en-US" sz="2000" i="1" dirty="0" smtClean="0">
                <a:latin typeface="Helvetica"/>
                <a:cs typeface="Helvetica"/>
              </a:rPr>
              <a:t>$189 billion</a:t>
            </a:r>
          </a:p>
        </p:txBody>
      </p:sp>
      <p:sp>
        <p:nvSpPr>
          <p:cNvPr id="7" name="Rectangle 4"/>
          <p:cNvSpPr/>
          <p:nvPr/>
        </p:nvSpPr>
        <p:spPr>
          <a:xfrm>
            <a:off x="5791200" y="2036683"/>
            <a:ext cx="3124200" cy="1384995"/>
          </a:xfrm>
          <a:prstGeom prst="rect">
            <a:avLst/>
          </a:prstGeom>
        </p:spPr>
        <p:txBody>
          <a:bodyPr wrap="square">
            <a:spAutoFit/>
          </a:bodyPr>
          <a:lstStyle/>
          <a:p>
            <a:r>
              <a:rPr lang="en-US" sz="2200" b="1" dirty="0" smtClean="0">
                <a:latin typeface="Helvetica"/>
                <a:cs typeface="Helvetica"/>
              </a:rPr>
              <a:t>Cisco Systems</a:t>
            </a:r>
          </a:p>
          <a:p>
            <a:r>
              <a:rPr lang="en-US" sz="2000" dirty="0" smtClean="0">
                <a:latin typeface="Helvetica"/>
                <a:cs typeface="Helvetica"/>
              </a:rPr>
              <a:t>networking gear Market cap </a:t>
            </a:r>
            <a:r>
              <a:rPr lang="en-US" dirty="0" smtClean="0">
                <a:latin typeface="Helvetica"/>
                <a:cs typeface="Helvetica"/>
              </a:rPr>
              <a:t>(Jan 1, 2919)</a:t>
            </a:r>
            <a:r>
              <a:rPr lang="en-US" sz="2000" dirty="0" smtClean="0">
                <a:latin typeface="Helvetica"/>
                <a:cs typeface="Helvetica"/>
              </a:rPr>
              <a:t>: </a:t>
            </a:r>
          </a:p>
          <a:p>
            <a:r>
              <a:rPr lang="en-US" sz="2000" i="1" dirty="0" smtClean="0">
                <a:latin typeface="Helvetica"/>
                <a:cs typeface="Helvetica"/>
              </a:rPr>
              <a:t>$112 billion</a:t>
            </a:r>
            <a:endParaRPr lang="hu-HU" sz="2000" i="1" dirty="0">
              <a:latin typeface="Helvetica"/>
              <a:cs typeface="Helvetica"/>
            </a:endParaRPr>
          </a:p>
        </p:txBody>
      </p:sp>
      <p:sp>
        <p:nvSpPr>
          <p:cNvPr id="8" name="Rectangle 5"/>
          <p:cNvSpPr/>
          <p:nvPr/>
        </p:nvSpPr>
        <p:spPr>
          <a:xfrm>
            <a:off x="5791200" y="3496151"/>
            <a:ext cx="3124200" cy="1723549"/>
          </a:xfrm>
          <a:prstGeom prst="rect">
            <a:avLst/>
          </a:prstGeom>
        </p:spPr>
        <p:txBody>
          <a:bodyPr wrap="square">
            <a:spAutoFit/>
          </a:bodyPr>
          <a:lstStyle/>
          <a:p>
            <a:r>
              <a:rPr lang="en-US" sz="2200" b="1" dirty="0" err="1" smtClean="0">
                <a:latin typeface="Helvetica"/>
                <a:cs typeface="Helvetica"/>
              </a:rPr>
              <a:t>Facebook</a:t>
            </a:r>
            <a:endParaRPr lang="en-US" sz="2200" b="1" dirty="0" smtClean="0">
              <a:latin typeface="Helvetica"/>
              <a:cs typeface="Helvetica"/>
            </a:endParaRPr>
          </a:p>
          <a:p>
            <a:r>
              <a:rPr lang="en-US" sz="2000" dirty="0" smtClean="0">
                <a:latin typeface="Helvetica"/>
                <a:cs typeface="Helvetica"/>
              </a:rPr>
              <a:t>market cap: </a:t>
            </a:r>
          </a:p>
          <a:p>
            <a:r>
              <a:rPr lang="en-US" sz="2000" i="1" dirty="0" smtClean="0">
                <a:latin typeface="Helvetica"/>
                <a:cs typeface="Helvetica"/>
              </a:rPr>
              <a:t>$50 billion</a:t>
            </a:r>
          </a:p>
          <a:p>
            <a:endParaRPr lang="en-US" sz="2000" dirty="0" smtClean="0">
              <a:latin typeface="Helvetica"/>
              <a:cs typeface="Helvetica"/>
            </a:endParaRPr>
          </a:p>
          <a:p>
            <a:r>
              <a:rPr lang="en-US" sz="1200" i="1" dirty="0" smtClean="0">
                <a:latin typeface="Helvetica"/>
                <a:cs typeface="Helvetica"/>
              </a:rPr>
              <a:t>www.bizjournals.com/austin/news/2010/11/15/facebooks... - Cached</a:t>
            </a:r>
            <a:endParaRPr lang="hu-HU" sz="1200" i="1" dirty="0">
              <a:latin typeface="Helvetica"/>
              <a:cs typeface="Helvetica"/>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26</a:t>
            </a:fld>
            <a:endParaRPr lang="it-IT" dirty="0">
              <a:solidFill>
                <a:srgbClr val="FFFF00"/>
              </a:solidFill>
            </a:endParaRPr>
          </a:p>
        </p:txBody>
      </p:sp>
    </p:spTree>
    <p:extLst>
      <p:ext uri="{BB962C8B-B14F-4D97-AF65-F5344CB8AC3E}">
        <p14:creationId xmlns:p14="http://schemas.microsoft.com/office/powerpoint/2010/main" val="82544807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IMATTO SU STUDI DI DIFFUSIONE EMPIDEMIE</a:t>
            </a:r>
            <a:endParaRPr lang="en-US" sz="1600" b="1" dirty="0" smtClean="0">
              <a:solidFill>
                <a:srgbClr val="FFFFFF"/>
              </a:solidFill>
              <a:latin typeface="Helvetica" pitchFamily="36" charset="0"/>
              <a:ea typeface="Helvetica" pitchFamily="36" charset="0"/>
              <a:cs typeface="Helvetica" pitchFamily="36" charset="0"/>
            </a:endParaRPr>
          </a:p>
        </p:txBody>
      </p:sp>
      <p:pic>
        <p:nvPicPr>
          <p:cNvPr id="5" name="Picture 3"/>
          <p:cNvPicPr>
            <a:picLocks noChangeAspect="1" noChangeArrowheads="1"/>
          </p:cNvPicPr>
          <p:nvPr/>
        </p:nvPicPr>
        <p:blipFill>
          <a:blip r:embed="rId2"/>
          <a:srcRect/>
          <a:stretch>
            <a:fillRect/>
          </a:stretch>
        </p:blipFill>
        <p:spPr bwMode="auto">
          <a:xfrm>
            <a:off x="0" y="805396"/>
            <a:ext cx="8161338" cy="5098691"/>
          </a:xfrm>
          <a:prstGeom prst="rect">
            <a:avLst/>
          </a:prstGeom>
          <a:noFill/>
          <a:ln w="9525">
            <a:noFill/>
            <a:miter lim="800000"/>
            <a:headEnd/>
            <a:tailEnd/>
          </a:ln>
        </p:spPr>
      </p:pic>
      <p:pic>
        <p:nvPicPr>
          <p:cNvPr id="6" name="Picture 4"/>
          <p:cNvPicPr>
            <a:picLocks noChangeAspect="1" noChangeArrowheads="1"/>
          </p:cNvPicPr>
          <p:nvPr/>
        </p:nvPicPr>
        <p:blipFill>
          <a:blip r:embed="rId3"/>
          <a:srcRect/>
          <a:stretch>
            <a:fillRect/>
          </a:stretch>
        </p:blipFill>
        <p:spPr bwMode="auto">
          <a:xfrm>
            <a:off x="0" y="5904088"/>
            <a:ext cx="9144000" cy="953912"/>
          </a:xfrm>
          <a:prstGeom prst="rect">
            <a:avLst/>
          </a:prstGeom>
          <a:noFill/>
          <a:ln w="9525">
            <a:noFill/>
            <a:miter lim="800000"/>
            <a:headEnd/>
            <a:tailEnd/>
          </a:ln>
        </p:spPr>
      </p:pic>
      <p:pic>
        <p:nvPicPr>
          <p:cNvPr id="7" name="Picture 5"/>
          <p:cNvPicPr>
            <a:picLocks noChangeAspect="1" noChangeArrowheads="1"/>
          </p:cNvPicPr>
          <p:nvPr/>
        </p:nvPicPr>
        <p:blipFill>
          <a:blip r:embed="rId4"/>
          <a:srcRect/>
          <a:stretch>
            <a:fillRect/>
          </a:stretch>
        </p:blipFill>
        <p:spPr bwMode="auto">
          <a:xfrm>
            <a:off x="7943852" y="805397"/>
            <a:ext cx="1200148" cy="2558691"/>
          </a:xfrm>
          <a:prstGeom prst="rect">
            <a:avLst/>
          </a:prstGeom>
          <a:noFill/>
          <a:ln w="9525">
            <a:noFill/>
            <a:miter lim="800000"/>
            <a:headEnd/>
            <a:tailEnd/>
          </a:ln>
        </p:spPr>
      </p:pic>
      <p:pic>
        <p:nvPicPr>
          <p:cNvPr id="8" name="Picture 6"/>
          <p:cNvPicPr>
            <a:picLocks noChangeAspect="1" noChangeArrowheads="1"/>
          </p:cNvPicPr>
          <p:nvPr/>
        </p:nvPicPr>
        <p:blipFill>
          <a:blip r:embed="rId5"/>
          <a:srcRect/>
          <a:stretch>
            <a:fillRect/>
          </a:stretch>
        </p:blipFill>
        <p:spPr bwMode="auto">
          <a:xfrm>
            <a:off x="8161338" y="3364088"/>
            <a:ext cx="982662" cy="2540000"/>
          </a:xfrm>
          <a:prstGeom prst="rect">
            <a:avLst/>
          </a:prstGeom>
          <a:noFill/>
          <a:ln w="9525">
            <a:noFill/>
            <a:miter lim="800000"/>
            <a:headEnd/>
            <a:tailEnd/>
          </a:ln>
        </p:spPr>
      </p:pic>
      <p:sp>
        <p:nvSpPr>
          <p:cNvPr id="2" name="Segnaposto numero diapositiva 1"/>
          <p:cNvSpPr>
            <a:spLocks noGrp="1"/>
          </p:cNvSpPr>
          <p:nvPr>
            <p:ph type="sldNum" sz="quarter" idx="12"/>
          </p:nvPr>
        </p:nvSpPr>
        <p:spPr/>
        <p:txBody>
          <a:bodyPr/>
          <a:lstStyle/>
          <a:p>
            <a:fld id="{E95BF586-1B0B-BA46-82D0-50D6FEB04D54}" type="slidenum">
              <a:rPr lang="it-IT" smtClean="0"/>
              <a:t>27</a:t>
            </a:fld>
            <a:endParaRPr lang="it-IT"/>
          </a:p>
        </p:txBody>
      </p:sp>
    </p:spTree>
    <p:extLst>
      <p:ext uri="{BB962C8B-B14F-4D97-AF65-F5344CB8AC3E}">
        <p14:creationId xmlns:p14="http://schemas.microsoft.com/office/powerpoint/2010/main" val="623196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lgn="ctr"/>
            <a:r>
              <a:rPr lang="en-US" sz="2000" b="1" dirty="0" err="1" smtClean="0">
                <a:solidFill>
                  <a:srgbClr val="FFFFFF"/>
                </a:solidFill>
              </a:rPr>
              <a:t>Reti</a:t>
            </a:r>
            <a:r>
              <a:rPr lang="en-US" sz="2000" b="1" dirty="0" smtClean="0">
                <a:solidFill>
                  <a:srgbClr val="FFFFFF"/>
                </a:solidFill>
              </a:rPr>
              <a:t> </a:t>
            </a:r>
            <a:r>
              <a:rPr lang="en-US" sz="2000" b="1" dirty="0" err="1" smtClean="0">
                <a:solidFill>
                  <a:srgbClr val="FFFFFF"/>
                </a:solidFill>
              </a:rPr>
              <a:t>caratterizzanti</a:t>
            </a:r>
            <a:r>
              <a:rPr lang="en-US" sz="2000" b="1" dirty="0" smtClean="0">
                <a:solidFill>
                  <a:srgbClr val="FFFFFF"/>
                </a:solidFill>
              </a:rPr>
              <a:t> un </a:t>
            </a:r>
            <a:r>
              <a:rPr lang="en-US" sz="2000" b="1" dirty="0" err="1" smtClean="0">
                <a:solidFill>
                  <a:srgbClr val="FFFFFF"/>
                </a:solidFill>
              </a:rPr>
              <a:t>impegno</a:t>
            </a:r>
            <a:r>
              <a:rPr lang="en-US" sz="2000" b="1" dirty="0" smtClean="0">
                <a:solidFill>
                  <a:srgbClr val="FFFFFF"/>
                </a:solidFill>
              </a:rPr>
              <a:t> </a:t>
            </a:r>
            <a:r>
              <a:rPr lang="en-US" sz="2000" b="1" dirty="0" err="1" smtClean="0">
                <a:solidFill>
                  <a:srgbClr val="FFFFFF"/>
                </a:solidFill>
              </a:rPr>
              <a:t>militare</a:t>
            </a:r>
            <a:endParaRPr lang="en-US" sz="2000" dirty="0" smtClean="0">
              <a:solidFill>
                <a:srgbClr val="FFFFFF"/>
              </a:solidFill>
            </a:endParaRPr>
          </a:p>
        </p:txBody>
      </p:sp>
      <p:pic>
        <p:nvPicPr>
          <p:cNvPr id="5" name="Picture 9" descr="F-I-Afghanistan-Strategy.jpg"/>
          <p:cNvPicPr>
            <a:picLocks noChangeAspect="1"/>
          </p:cNvPicPr>
          <p:nvPr/>
        </p:nvPicPr>
        <p:blipFill>
          <a:blip r:embed="rId2"/>
          <a:stretch>
            <a:fillRect/>
          </a:stretch>
        </p:blipFill>
        <p:spPr>
          <a:xfrm>
            <a:off x="6506" y="922441"/>
            <a:ext cx="9137494" cy="5177913"/>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28</a:t>
            </a:fld>
            <a:endParaRPr lang="it-IT" dirty="0">
              <a:solidFill>
                <a:srgbClr val="FFFF00"/>
              </a:solidFill>
            </a:endParaRPr>
          </a:p>
        </p:txBody>
      </p:sp>
    </p:spTree>
    <p:extLst>
      <p:ext uri="{BB962C8B-B14F-4D97-AF65-F5344CB8AC3E}">
        <p14:creationId xmlns:p14="http://schemas.microsoft.com/office/powerpoint/2010/main" val="323441085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GESTIONE AZIENDE</a:t>
            </a:r>
            <a:endParaRPr lang="en-US" sz="1600" b="1" dirty="0" smtClean="0">
              <a:solidFill>
                <a:srgbClr val="FFFFFF"/>
              </a:solidFill>
              <a:latin typeface="Helvetica" pitchFamily="36" charset="0"/>
              <a:ea typeface="Helvetica" pitchFamily="36" charset="0"/>
              <a:cs typeface="Helvetica" pitchFamily="36" charset="0"/>
            </a:endParaRPr>
          </a:p>
        </p:txBody>
      </p:sp>
      <p:pic>
        <p:nvPicPr>
          <p:cNvPr id="5" name="Picture 2" descr="people3.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8596"/>
            <a:ext cx="9144000" cy="5715000"/>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29</a:t>
            </a:fld>
            <a:endParaRPr lang="it-IT">
              <a:solidFill>
                <a:srgbClr val="FFFF00"/>
              </a:solidFill>
            </a:endParaRPr>
          </a:p>
        </p:txBody>
      </p:sp>
    </p:spTree>
    <p:extLst>
      <p:ext uri="{BB962C8B-B14F-4D97-AF65-F5344CB8AC3E}">
        <p14:creationId xmlns:p14="http://schemas.microsoft.com/office/powerpoint/2010/main" val="98164391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723481" y="498325"/>
            <a:ext cx="7074040" cy="461665"/>
          </a:xfrm>
          <a:prstGeom prst="rect">
            <a:avLst/>
          </a:prstGeom>
          <a:noFill/>
        </p:spPr>
        <p:txBody>
          <a:bodyPr wrap="square" rtlCol="0">
            <a:spAutoFit/>
          </a:bodyPr>
          <a:lstStyle/>
          <a:p>
            <a:pPr algn="ctr"/>
            <a:r>
              <a:rPr lang="it-IT" sz="2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 BIG DATA SONO DAVVERO BIG?</a:t>
            </a:r>
            <a:endParaRPr lang="it-IT" sz="2400" dirty="0"/>
          </a:p>
        </p:txBody>
      </p:sp>
      <p:sp>
        <p:nvSpPr>
          <p:cNvPr id="5" name="CasellaDiTesto 4"/>
          <p:cNvSpPr txBox="1"/>
          <p:nvPr/>
        </p:nvSpPr>
        <p:spPr>
          <a:xfrm>
            <a:off x="723481" y="1575351"/>
            <a:ext cx="7074040" cy="3170099"/>
          </a:xfrm>
          <a:prstGeom prst="rect">
            <a:avLst/>
          </a:prstGeom>
          <a:noFill/>
        </p:spPr>
        <p:txBody>
          <a:bodyPr wrap="square" rtlCol="0">
            <a:spAutoFit/>
          </a:bodyPr>
          <a:lstStyle/>
          <a:p>
            <a:r>
              <a:rPr lang="it-IT" sz="2000" dirty="0" smtClean="0"/>
              <a:t>Se ci limitiamo alle comunicazioni digitali, nel mondo, ogni giorno, viene prodotto un numero di byte maggiore del numero di Avogadro.</a:t>
            </a:r>
          </a:p>
          <a:p>
            <a:r>
              <a:rPr lang="it-IT" sz="2000" dirty="0" smtClean="0"/>
              <a:t>È come se stessimo ricoprendo il pianeta di una “sostanza” intangibile e virtuale che ha più byte di quanti atomi abbia un frammento macroscopico di materia; mistura di preziosa informazione e di caotico rumore che chiama i “data </a:t>
            </a:r>
            <a:r>
              <a:rPr lang="it-IT" sz="2000" dirty="0" err="1" smtClean="0"/>
              <a:t>scientist</a:t>
            </a:r>
            <a:r>
              <a:rPr lang="it-IT" sz="2000" dirty="0" smtClean="0"/>
              <a:t>” a un compito difficile, ovvero estrarre dai dati informazione intelligente.  </a:t>
            </a:r>
          </a:p>
          <a:p>
            <a:r>
              <a:rPr lang="it-IT" sz="2000" dirty="0"/>
              <a:t> </a:t>
            </a:r>
            <a:r>
              <a:rPr lang="it-IT" sz="2000" dirty="0" smtClean="0"/>
              <a:t>                                                                     cit. Mario </a:t>
            </a:r>
            <a:r>
              <a:rPr lang="it-IT" sz="2000" dirty="0" err="1" smtClean="0"/>
              <a:t>Rasetti</a:t>
            </a:r>
            <a:endParaRPr lang="it-IT" sz="2000" dirty="0"/>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a:t>
            </a:fld>
            <a:endParaRPr lang="it-IT">
              <a:solidFill>
                <a:srgbClr val="FFFF00"/>
              </a:solidFill>
            </a:endParaRPr>
          </a:p>
        </p:txBody>
      </p:sp>
    </p:spTree>
    <p:extLst>
      <p:ext uri="{BB962C8B-B14F-4D97-AF65-F5344CB8AC3E}">
        <p14:creationId xmlns:p14="http://schemas.microsoft.com/office/powerpoint/2010/main" val="4069642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GESTIONE AZIENDE</a:t>
            </a:r>
            <a:endParaRPr lang="en-US" sz="1600" b="1" dirty="0" smtClean="0">
              <a:solidFill>
                <a:srgbClr val="FFFFFF"/>
              </a:solidFill>
              <a:latin typeface="Helvetica" pitchFamily="36" charset="0"/>
              <a:ea typeface="Helvetica" pitchFamily="36" charset="0"/>
              <a:cs typeface="Helvetica" pitchFamily="36" charset="0"/>
            </a:endParaRPr>
          </a:p>
        </p:txBody>
      </p:sp>
      <p:pic>
        <p:nvPicPr>
          <p:cNvPr id="6" name="Picture 1" descr="regions_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8598"/>
            <a:ext cx="9144000" cy="5714999"/>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30</a:t>
            </a:fld>
            <a:endParaRPr lang="it-IT">
              <a:solidFill>
                <a:srgbClr val="FFFF00"/>
              </a:solidFill>
            </a:endParaRPr>
          </a:p>
        </p:txBody>
      </p:sp>
    </p:spTree>
    <p:extLst>
      <p:ext uri="{BB962C8B-B14F-4D97-AF65-F5344CB8AC3E}">
        <p14:creationId xmlns:p14="http://schemas.microsoft.com/office/powerpoint/2010/main" val="15865683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GESTIONE AZIENDE</a:t>
            </a:r>
            <a:endParaRPr lang="en-US" sz="1600" b="1" dirty="0" smtClean="0">
              <a:solidFill>
                <a:srgbClr val="FFFFFF"/>
              </a:solidFill>
              <a:latin typeface="Helvetica" pitchFamily="36" charset="0"/>
              <a:ea typeface="Helvetica" pitchFamily="36" charset="0"/>
              <a:cs typeface="Helvetica" pitchFamily="36" charset="0"/>
            </a:endParaRPr>
          </a:p>
        </p:txBody>
      </p:sp>
      <p:pic>
        <p:nvPicPr>
          <p:cNvPr id="5" name="Picture 2" descr="hierarchy_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 y="752019"/>
            <a:ext cx="9144000" cy="5715000"/>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31</a:t>
            </a:fld>
            <a:endParaRPr lang="it-IT">
              <a:solidFill>
                <a:srgbClr val="FFFF00"/>
              </a:solidFill>
            </a:endParaRPr>
          </a:p>
        </p:txBody>
      </p:sp>
    </p:spTree>
    <p:extLst>
      <p:ext uri="{BB962C8B-B14F-4D97-AF65-F5344CB8AC3E}">
        <p14:creationId xmlns:p14="http://schemas.microsoft.com/office/powerpoint/2010/main" val="145771426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GESTIONE AZIENDE</a:t>
            </a:r>
            <a:endParaRPr lang="en-US" sz="1600" b="1" dirty="0" smtClean="0">
              <a:solidFill>
                <a:srgbClr val="FFFFFF"/>
              </a:solidFill>
              <a:latin typeface="Helvetica" pitchFamily="36" charset="0"/>
              <a:ea typeface="Helvetica" pitchFamily="36" charset="0"/>
              <a:cs typeface="Helvetica" pitchFamily="36" charset="0"/>
            </a:endParaRPr>
          </a:p>
        </p:txBody>
      </p:sp>
      <p:pic>
        <p:nvPicPr>
          <p:cNvPr id="6" name="Picture 1" descr="degree-region_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2020"/>
            <a:ext cx="9144000" cy="5715000"/>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32</a:t>
            </a:fld>
            <a:endParaRPr lang="it-IT">
              <a:solidFill>
                <a:srgbClr val="FFFF00"/>
              </a:solidFill>
            </a:endParaRPr>
          </a:p>
        </p:txBody>
      </p:sp>
    </p:spTree>
    <p:extLst>
      <p:ext uri="{BB962C8B-B14F-4D97-AF65-F5344CB8AC3E}">
        <p14:creationId xmlns:p14="http://schemas.microsoft.com/office/powerpoint/2010/main" val="42498073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102794" y="3074924"/>
            <a:ext cx="6917526" cy="830997"/>
          </a:xfrm>
          <a:prstGeom prst="rect">
            <a:avLst/>
          </a:prstGeom>
          <a:noFill/>
        </p:spPr>
        <p:txBody>
          <a:bodyPr wrap="square" rtlCol="0">
            <a:spAutoFit/>
          </a:bodyPr>
          <a:lstStyle/>
          <a:p>
            <a:pPr algn="ctr"/>
            <a:r>
              <a:rPr lang="it-IT" sz="4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NETWORK &amp; GRAFI</a:t>
            </a:r>
            <a:endParaRPr lang="it-IT" sz="4800" dirty="0"/>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33</a:t>
            </a:fld>
            <a:endParaRPr lang="it-IT">
              <a:solidFill>
                <a:srgbClr val="FFFF00"/>
              </a:solidFill>
            </a:endParaRPr>
          </a:p>
        </p:txBody>
      </p:sp>
    </p:spTree>
    <p:extLst>
      <p:ext uri="{BB962C8B-B14F-4D97-AF65-F5344CB8AC3E}">
        <p14:creationId xmlns:p14="http://schemas.microsoft.com/office/powerpoint/2010/main" val="285766468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solidFill>
                  <a:srgbClr val="FFFFFF"/>
                </a:solidFill>
                <a:latin typeface="Helvetica" pitchFamily="36" charset="0"/>
                <a:ea typeface="Helvetica" pitchFamily="36" charset="0"/>
                <a:cs typeface="Helvetica" pitchFamily="36" charset="0"/>
              </a:rPr>
              <a:t>ELEMENTI DI UN SISTEMA COMPLESSO</a:t>
            </a:r>
          </a:p>
        </p:txBody>
      </p:sp>
      <p:grpSp>
        <p:nvGrpSpPr>
          <p:cNvPr id="5" name="Group 47"/>
          <p:cNvGrpSpPr/>
          <p:nvPr/>
        </p:nvGrpSpPr>
        <p:grpSpPr>
          <a:xfrm>
            <a:off x="2284909" y="1332407"/>
            <a:ext cx="4303726" cy="1344152"/>
            <a:chOff x="2284909" y="1332407"/>
            <a:chExt cx="4303726" cy="1344152"/>
          </a:xfrm>
        </p:grpSpPr>
        <p:cxnSp>
          <p:nvCxnSpPr>
            <p:cNvPr id="6" name="Straight Connector 20"/>
            <p:cNvCxnSpPr/>
            <p:nvPr/>
          </p:nvCxnSpPr>
          <p:spPr>
            <a:xfrm rot="16200000" flipH="1">
              <a:off x="2251591" y="1632270"/>
              <a:ext cx="944334" cy="87769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1"/>
            <p:cNvCxnSpPr/>
            <p:nvPr/>
          </p:nvCxnSpPr>
          <p:spPr>
            <a:xfrm rot="5400000" flipH="1" flipV="1">
              <a:off x="3417717" y="2065403"/>
              <a:ext cx="411248" cy="54451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4"/>
            <p:cNvCxnSpPr/>
            <p:nvPr/>
          </p:nvCxnSpPr>
          <p:spPr>
            <a:xfrm rot="16200000" flipH="1">
              <a:off x="3617625" y="1532315"/>
              <a:ext cx="572121" cy="17230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27"/>
            <p:cNvCxnSpPr/>
            <p:nvPr/>
          </p:nvCxnSpPr>
          <p:spPr>
            <a:xfrm rot="5400000">
              <a:off x="2884631" y="1798860"/>
              <a:ext cx="1210878" cy="27797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30"/>
            <p:cNvCxnSpPr/>
            <p:nvPr/>
          </p:nvCxnSpPr>
          <p:spPr>
            <a:xfrm flipV="1">
              <a:off x="4123110" y="1904530"/>
              <a:ext cx="466451" cy="1332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33"/>
            <p:cNvCxnSpPr/>
            <p:nvPr/>
          </p:nvCxnSpPr>
          <p:spPr>
            <a:xfrm rot="5400000" flipH="1" flipV="1">
              <a:off x="5183566" y="965912"/>
              <a:ext cx="477884" cy="121087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36"/>
            <p:cNvCxnSpPr/>
            <p:nvPr/>
          </p:nvCxnSpPr>
          <p:spPr>
            <a:xfrm rot="16200000" flipH="1">
              <a:off x="4383937" y="1832178"/>
              <a:ext cx="544520" cy="114424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40"/>
            <p:cNvCxnSpPr/>
            <p:nvPr/>
          </p:nvCxnSpPr>
          <p:spPr>
            <a:xfrm>
              <a:off x="4856104" y="1904530"/>
              <a:ext cx="1732531" cy="13327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4" name="Oval 8"/>
          <p:cNvSpPr/>
          <p:nvPr/>
        </p:nvSpPr>
        <p:spPr>
          <a:xfrm>
            <a:off x="2057400" y="1371443"/>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8"/>
          <p:cNvSpPr/>
          <p:nvPr/>
        </p:nvSpPr>
        <p:spPr>
          <a:xfrm>
            <a:off x="3130581" y="242137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8"/>
          <p:cNvSpPr/>
          <p:nvPr/>
        </p:nvSpPr>
        <p:spPr>
          <a:xfrm>
            <a:off x="3569090" y="1199135"/>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8"/>
          <p:cNvSpPr/>
          <p:nvPr/>
        </p:nvSpPr>
        <p:spPr>
          <a:xfrm>
            <a:off x="3857959" y="190453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8"/>
          <p:cNvSpPr/>
          <p:nvPr/>
        </p:nvSpPr>
        <p:spPr>
          <a:xfrm>
            <a:off x="4589561" y="1738091"/>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8"/>
          <p:cNvSpPr/>
          <p:nvPr/>
        </p:nvSpPr>
        <p:spPr>
          <a:xfrm>
            <a:off x="5095046" y="2543286"/>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8"/>
          <p:cNvSpPr/>
          <p:nvPr/>
        </p:nvSpPr>
        <p:spPr>
          <a:xfrm>
            <a:off x="5894675" y="1216101"/>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8"/>
          <p:cNvSpPr/>
          <p:nvPr/>
        </p:nvSpPr>
        <p:spPr>
          <a:xfrm>
            <a:off x="6455363" y="1904530"/>
            <a:ext cx="266543" cy="266543"/>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
          <p:cNvSpPr>
            <a:spLocks/>
          </p:cNvSpPr>
          <p:nvPr/>
        </p:nvSpPr>
        <p:spPr bwMode="auto">
          <a:xfrm>
            <a:off x="2057400" y="3270766"/>
            <a:ext cx="4664505" cy="369332"/>
          </a:xfrm>
          <a:prstGeom prst="rect">
            <a:avLst/>
          </a:prstGeom>
          <a:noFill/>
          <a:ln w="12700">
            <a:noFill/>
            <a:miter lim="800000"/>
            <a:headEnd/>
            <a:tailEnd/>
          </a:ln>
        </p:spPr>
        <p:txBody>
          <a:bodyPr wrap="square" lIns="0" tIns="0" rIns="31748" bIns="0">
            <a:prstTxWarp prst="textNoShape">
              <a:avLst/>
            </a:prstTxWarp>
            <a:spAutoFit/>
          </a:bodyPr>
          <a:lstStyle/>
          <a:p>
            <a:pPr marL="317003" indent="-285750">
              <a:buClr>
                <a:srgbClr val="FF0000"/>
              </a:buClr>
              <a:buSzPct val="100000"/>
              <a:buFont typeface="Wingdings" charset="2"/>
              <a:buChar char="u"/>
            </a:pPr>
            <a:r>
              <a:rPr lang="en-US" sz="2400" dirty="0" smtClean="0">
                <a:solidFill>
                  <a:srgbClr val="000000"/>
                </a:solidFill>
                <a:latin typeface="Helvetica"/>
                <a:ea typeface="Trebuchet MS" pitchFamily="-112" charset="0"/>
                <a:cs typeface="Helvetica"/>
                <a:sym typeface="Trebuchet MS" pitchFamily="-112" charset="0"/>
              </a:rPr>
              <a:t> </a:t>
            </a:r>
            <a:r>
              <a:rPr lang="en-US" sz="2400" b="1" dirty="0" err="1" smtClean="0">
                <a:solidFill>
                  <a:srgbClr val="FFFF00"/>
                </a:solidFill>
                <a:latin typeface="Helvetica"/>
                <a:ea typeface="Trebuchet MS" pitchFamily="-112" charset="0"/>
                <a:cs typeface="Helvetica"/>
                <a:sym typeface="Trebuchet MS" pitchFamily="-112" charset="0"/>
              </a:rPr>
              <a:t>Elementi</a:t>
            </a:r>
            <a:r>
              <a:rPr lang="en-US" sz="2400" b="1" dirty="0" smtClean="0">
                <a:solidFill>
                  <a:srgbClr val="FFFF00"/>
                </a:solidFill>
                <a:latin typeface="Helvetica"/>
                <a:ea typeface="Trebuchet MS" pitchFamily="-112" charset="0"/>
                <a:cs typeface="Helvetica"/>
                <a:sym typeface="Trebuchet MS" pitchFamily="-112" charset="0"/>
              </a:rPr>
              <a:t>: </a:t>
            </a:r>
            <a:r>
              <a:rPr lang="en-US" sz="2400" dirty="0" err="1" smtClean="0">
                <a:solidFill>
                  <a:srgbClr val="FFFF00"/>
                </a:solidFill>
                <a:latin typeface="Helvetica"/>
                <a:ea typeface="Trebuchet MS" pitchFamily="-112" charset="0"/>
                <a:cs typeface="Helvetica"/>
                <a:sym typeface="Trebuchet MS" pitchFamily="-112" charset="0"/>
              </a:rPr>
              <a:t>nodi</a:t>
            </a:r>
            <a:r>
              <a:rPr lang="en-US" sz="2400" dirty="0" smtClean="0">
                <a:solidFill>
                  <a:srgbClr val="FFFF00"/>
                </a:solidFill>
                <a:latin typeface="Helvetica"/>
                <a:ea typeface="Trebuchet MS" pitchFamily="-112" charset="0"/>
                <a:cs typeface="Helvetica"/>
                <a:sym typeface="Trebuchet MS" pitchFamily="-112" charset="0"/>
              </a:rPr>
              <a:t>, </a:t>
            </a:r>
            <a:r>
              <a:rPr lang="en-US" sz="2400" dirty="0" err="1" smtClean="0">
                <a:solidFill>
                  <a:srgbClr val="FFFF00"/>
                </a:solidFill>
                <a:latin typeface="Helvetica"/>
                <a:ea typeface="Trebuchet MS" pitchFamily="-112" charset="0"/>
                <a:cs typeface="Helvetica"/>
                <a:sym typeface="Trebuchet MS" pitchFamily="-112" charset="0"/>
              </a:rPr>
              <a:t>vertice</a:t>
            </a:r>
            <a:r>
              <a:rPr lang="en-US" sz="2400" dirty="0" smtClean="0">
                <a:solidFill>
                  <a:srgbClr val="FFFF00"/>
                </a:solidFill>
                <a:latin typeface="Helvetica"/>
                <a:ea typeface="Trebuchet MS" pitchFamily="-112" charset="0"/>
                <a:cs typeface="Helvetica"/>
                <a:sym typeface="Trebuchet MS" pitchFamily="-112" charset="0"/>
              </a:rPr>
              <a:t>	</a:t>
            </a:r>
            <a:r>
              <a:rPr lang="en-US" sz="2400" dirty="0">
                <a:solidFill>
                  <a:srgbClr val="FFFF00"/>
                </a:solidFill>
                <a:latin typeface="Helvetica"/>
                <a:ea typeface="Trebuchet MS" pitchFamily="-112" charset="0"/>
                <a:cs typeface="Helvetica"/>
                <a:sym typeface="Trebuchet MS" pitchFamily="-112" charset="0"/>
              </a:rPr>
              <a:t> </a:t>
            </a:r>
            <a:r>
              <a:rPr lang="en-US" sz="2400" dirty="0" smtClean="0">
                <a:solidFill>
                  <a:srgbClr val="FFFF00"/>
                </a:solidFill>
                <a:latin typeface="Helvetica"/>
                <a:ea typeface="Trebuchet MS" pitchFamily="-112" charset="0"/>
                <a:cs typeface="Helvetica"/>
                <a:sym typeface="Trebuchet MS" pitchFamily="-112" charset="0"/>
              </a:rPr>
              <a:t>-&gt; N</a:t>
            </a:r>
            <a:endParaRPr lang="en-US" sz="2400" dirty="0">
              <a:solidFill>
                <a:srgbClr val="FFFF00"/>
              </a:solidFill>
              <a:latin typeface="Helvetica"/>
              <a:ea typeface="Trebuchet MS" pitchFamily="-112" charset="0"/>
              <a:cs typeface="Helvetica"/>
              <a:sym typeface="Trebuchet MS" pitchFamily="-112" charset="0"/>
            </a:endParaRPr>
          </a:p>
        </p:txBody>
      </p:sp>
      <p:sp>
        <p:nvSpPr>
          <p:cNvPr id="25" name="Rectangle 21"/>
          <p:cNvSpPr>
            <a:spLocks/>
          </p:cNvSpPr>
          <p:nvPr/>
        </p:nvSpPr>
        <p:spPr bwMode="auto">
          <a:xfrm>
            <a:off x="2050088" y="4014123"/>
            <a:ext cx="5612031" cy="369332"/>
          </a:xfrm>
          <a:prstGeom prst="rect">
            <a:avLst/>
          </a:prstGeom>
          <a:noFill/>
          <a:ln w="12700">
            <a:noFill/>
            <a:miter lim="800000"/>
            <a:headEnd/>
            <a:tailEnd/>
          </a:ln>
        </p:spPr>
        <p:txBody>
          <a:bodyPr wrap="square" lIns="0" tIns="0" rIns="31748" bIns="0">
            <a:prstTxWarp prst="textNoShape">
              <a:avLst/>
            </a:prstTxWarp>
            <a:spAutoFit/>
          </a:bodyPr>
          <a:lstStyle/>
          <a:p>
            <a:pPr marL="317003" indent="-285750">
              <a:buClr>
                <a:schemeClr val="tx1"/>
              </a:buClr>
              <a:buSzPct val="100000"/>
              <a:buFont typeface="Wingdings" charset="2"/>
              <a:buChar char="u"/>
            </a:pPr>
            <a:r>
              <a:rPr lang="en-US" sz="2400" dirty="0" smtClean="0">
                <a:solidFill>
                  <a:srgbClr val="FFFF00"/>
                </a:solidFill>
                <a:latin typeface="Helvetica"/>
                <a:ea typeface="Trebuchet MS" pitchFamily="-112" charset="0"/>
                <a:cs typeface="Helvetica"/>
                <a:sym typeface="Trebuchet MS" pitchFamily="-112" charset="0"/>
              </a:rPr>
              <a:t> </a:t>
            </a:r>
            <a:r>
              <a:rPr lang="en-US" sz="2400" b="1" dirty="0" err="1" smtClean="0">
                <a:solidFill>
                  <a:srgbClr val="FFFF00"/>
                </a:solidFill>
                <a:latin typeface="Helvetica"/>
                <a:ea typeface="Trebuchet MS" pitchFamily="-112" charset="0"/>
                <a:cs typeface="Helvetica"/>
                <a:sym typeface="Trebuchet MS" pitchFamily="-112" charset="0"/>
              </a:rPr>
              <a:t>Interazioni</a:t>
            </a:r>
            <a:r>
              <a:rPr lang="en-US" sz="2400" dirty="0" smtClean="0">
                <a:solidFill>
                  <a:srgbClr val="FFFF00"/>
                </a:solidFill>
                <a:latin typeface="Helvetica"/>
                <a:ea typeface="Trebuchet MS" pitchFamily="-112" charset="0"/>
                <a:cs typeface="Helvetica"/>
                <a:sym typeface="Trebuchet MS" pitchFamily="-112" charset="0"/>
              </a:rPr>
              <a:t>:  </a:t>
            </a:r>
            <a:r>
              <a:rPr lang="en-US" sz="2400" dirty="0">
                <a:solidFill>
                  <a:srgbClr val="FFFF00"/>
                </a:solidFill>
                <a:latin typeface="Helvetica"/>
                <a:ea typeface="Trebuchet MS" pitchFamily="-112" charset="0"/>
                <a:cs typeface="Helvetica"/>
                <a:sym typeface="Trebuchet MS" pitchFamily="-112" charset="0"/>
              </a:rPr>
              <a:t>links, </a:t>
            </a:r>
            <a:r>
              <a:rPr lang="en-US" sz="2400" dirty="0" err="1" smtClean="0">
                <a:solidFill>
                  <a:srgbClr val="FFFF00"/>
                </a:solidFill>
                <a:latin typeface="Helvetica"/>
                <a:ea typeface="Trebuchet MS" pitchFamily="-112" charset="0"/>
                <a:cs typeface="Helvetica"/>
                <a:sym typeface="Trebuchet MS" pitchFamily="-112" charset="0"/>
              </a:rPr>
              <a:t>spigoli</a:t>
            </a:r>
            <a:r>
              <a:rPr lang="en-US" sz="2400" dirty="0" smtClean="0">
                <a:solidFill>
                  <a:srgbClr val="FFFF00"/>
                </a:solidFill>
                <a:latin typeface="Helvetica"/>
                <a:ea typeface="Trebuchet MS" pitchFamily="-112" charset="0"/>
                <a:cs typeface="Helvetica"/>
                <a:sym typeface="Trebuchet MS" pitchFamily="-112" charset="0"/>
              </a:rPr>
              <a:t> -&gt;</a:t>
            </a:r>
            <a:r>
              <a:rPr lang="en-US" sz="2400" dirty="0">
                <a:solidFill>
                  <a:srgbClr val="000000"/>
                </a:solidFill>
                <a:latin typeface="Helvetica"/>
                <a:ea typeface="Trebuchet MS" pitchFamily="-112" charset="0"/>
                <a:cs typeface="Helvetica"/>
                <a:sym typeface="Trebuchet MS" pitchFamily="-112" charset="0"/>
              </a:rPr>
              <a:t> </a:t>
            </a:r>
            <a:r>
              <a:rPr lang="en-US" sz="2400" dirty="0" smtClean="0">
                <a:solidFill>
                  <a:srgbClr val="FFFF00"/>
                </a:solidFill>
                <a:latin typeface="Helvetica"/>
                <a:ea typeface="Trebuchet MS" pitchFamily="-112" charset="0"/>
                <a:cs typeface="Helvetica"/>
                <a:sym typeface="Trebuchet MS" pitchFamily="-112" charset="0"/>
              </a:rPr>
              <a:t>L</a:t>
            </a:r>
            <a:endParaRPr lang="en-US" sz="2400" dirty="0">
              <a:solidFill>
                <a:srgbClr val="FFFF00"/>
              </a:solidFill>
              <a:latin typeface="Helvetica"/>
              <a:ea typeface="Trebuchet MS" pitchFamily="-112" charset="0"/>
              <a:cs typeface="Helvetica"/>
              <a:sym typeface="Trebuchet MS" pitchFamily="-112" charset="0"/>
            </a:endParaRPr>
          </a:p>
        </p:txBody>
      </p:sp>
      <p:sp>
        <p:nvSpPr>
          <p:cNvPr id="26" name="Rectangle 21"/>
          <p:cNvSpPr>
            <a:spLocks/>
          </p:cNvSpPr>
          <p:nvPr/>
        </p:nvSpPr>
        <p:spPr bwMode="auto">
          <a:xfrm>
            <a:off x="2057400" y="4821079"/>
            <a:ext cx="5830536" cy="369332"/>
          </a:xfrm>
          <a:prstGeom prst="rect">
            <a:avLst/>
          </a:prstGeom>
          <a:noFill/>
          <a:ln w="12700">
            <a:noFill/>
            <a:miter lim="800000"/>
            <a:headEnd/>
            <a:tailEnd/>
          </a:ln>
        </p:spPr>
        <p:txBody>
          <a:bodyPr wrap="square" lIns="0" tIns="0" rIns="31748" bIns="0">
            <a:prstTxWarp prst="textNoShape">
              <a:avLst/>
            </a:prstTxWarp>
            <a:spAutoFit/>
          </a:bodyPr>
          <a:lstStyle/>
          <a:p>
            <a:pPr marL="317003" indent="-285750">
              <a:buClr>
                <a:srgbClr val="FFFF00"/>
              </a:buClr>
              <a:buSzPct val="100000"/>
              <a:buFont typeface="Wingdings" charset="2"/>
              <a:buChar char="u"/>
            </a:pPr>
            <a:r>
              <a:rPr lang="en-US" sz="2400" b="1" dirty="0" smtClean="0">
                <a:solidFill>
                  <a:srgbClr val="FFFF00"/>
                </a:solidFill>
                <a:latin typeface="Helvetica"/>
                <a:ea typeface="Trebuchet MS" pitchFamily="-112" charset="0"/>
                <a:cs typeface="Helvetica"/>
                <a:sym typeface="Trebuchet MS" pitchFamily="-112" charset="0"/>
              </a:rPr>
              <a:t> </a:t>
            </a:r>
            <a:r>
              <a:rPr lang="en-US" sz="2400" b="1" dirty="0" err="1" smtClean="0">
                <a:solidFill>
                  <a:srgbClr val="FFFF00"/>
                </a:solidFill>
                <a:latin typeface="Helvetica"/>
                <a:ea typeface="Trebuchet MS" pitchFamily="-112" charset="0"/>
                <a:cs typeface="Helvetica"/>
                <a:sym typeface="Trebuchet MS" pitchFamily="-112" charset="0"/>
              </a:rPr>
              <a:t>Sistemi</a:t>
            </a:r>
            <a:r>
              <a:rPr lang="en-US" sz="2400" dirty="0" smtClean="0">
                <a:solidFill>
                  <a:srgbClr val="FFFF00"/>
                </a:solidFill>
                <a:latin typeface="Helvetica"/>
                <a:ea typeface="Trebuchet MS" pitchFamily="-112" charset="0"/>
                <a:cs typeface="Helvetica"/>
                <a:sym typeface="Trebuchet MS" pitchFamily="-112" charset="0"/>
              </a:rPr>
              <a:t>:  	  network, </a:t>
            </a:r>
            <a:r>
              <a:rPr lang="en-US" sz="2400" dirty="0" err="1" smtClean="0">
                <a:solidFill>
                  <a:srgbClr val="FFFF00"/>
                </a:solidFill>
                <a:latin typeface="Helvetica"/>
                <a:ea typeface="Trebuchet MS" pitchFamily="-112" charset="0"/>
                <a:cs typeface="Helvetica"/>
                <a:sym typeface="Trebuchet MS" pitchFamily="-112" charset="0"/>
              </a:rPr>
              <a:t>grafi</a:t>
            </a:r>
            <a:r>
              <a:rPr lang="en-US" sz="2400" dirty="0">
                <a:solidFill>
                  <a:srgbClr val="FFFF00"/>
                </a:solidFill>
                <a:latin typeface="Helvetica"/>
                <a:ea typeface="Trebuchet MS" pitchFamily="-112" charset="0"/>
                <a:cs typeface="Helvetica"/>
                <a:sym typeface="Trebuchet MS" pitchFamily="-112" charset="0"/>
              </a:rPr>
              <a:t> </a:t>
            </a:r>
            <a:r>
              <a:rPr lang="en-US" sz="2400" dirty="0" smtClean="0">
                <a:solidFill>
                  <a:srgbClr val="FFFF00"/>
                </a:solidFill>
                <a:latin typeface="Helvetica"/>
                <a:ea typeface="Trebuchet MS" pitchFamily="-112" charset="0"/>
                <a:cs typeface="Helvetica"/>
                <a:sym typeface="Trebuchet MS" pitchFamily="-112" charset="0"/>
              </a:rPr>
              <a:t> -&gt; (N,L)</a:t>
            </a:r>
            <a:endParaRPr lang="en-US" sz="2400" dirty="0">
              <a:solidFill>
                <a:srgbClr val="FFFF00"/>
              </a:solidFill>
              <a:latin typeface="Helvetica"/>
              <a:ea typeface="Trebuchet MS" pitchFamily="-112" charset="0"/>
              <a:cs typeface="Helvetica"/>
              <a:sym typeface="Trebuchet MS" pitchFamily="-112" charset="0"/>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34</a:t>
            </a:fld>
            <a:endParaRPr lang="it-IT">
              <a:solidFill>
                <a:srgbClr val="FFFF00"/>
              </a:solidFill>
            </a:endParaRPr>
          </a:p>
        </p:txBody>
      </p:sp>
    </p:spTree>
    <p:extLst>
      <p:ext uri="{BB962C8B-B14F-4D97-AF65-F5344CB8AC3E}">
        <p14:creationId xmlns:p14="http://schemas.microsoft.com/office/powerpoint/2010/main" val="1485314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NETWORK</a:t>
            </a:r>
            <a:r>
              <a:rPr lang="en-US" sz="2000" b="1" dirty="0" smtClean="0">
                <a:solidFill>
                  <a:schemeClr val="bg1"/>
                </a:solidFill>
                <a:latin typeface="Helvetica" pitchFamily="36" charset="0"/>
                <a:ea typeface="Helvetica" pitchFamily="36" charset="0"/>
                <a:cs typeface="Helvetica" pitchFamily="36" charset="0"/>
              </a:rPr>
              <a:t> </a:t>
            </a:r>
            <a:r>
              <a:rPr lang="en-US" sz="2000" b="1" dirty="0" smtClean="0">
                <a:solidFill>
                  <a:srgbClr val="FFFFFF"/>
                </a:solidFill>
                <a:latin typeface="Helvetica" pitchFamily="36" charset="0"/>
                <a:ea typeface="Helvetica" pitchFamily="36" charset="0"/>
                <a:cs typeface="Helvetica" pitchFamily="36" charset="0"/>
              </a:rPr>
              <a:t>O</a:t>
            </a:r>
            <a:r>
              <a:rPr lang="en-US" sz="2000" b="1" dirty="0" smtClean="0">
                <a:solidFill>
                  <a:schemeClr val="bg1"/>
                </a:solidFill>
                <a:latin typeface="Helvetica" pitchFamily="36" charset="0"/>
                <a:ea typeface="Helvetica" pitchFamily="36" charset="0"/>
                <a:cs typeface="Helvetica" pitchFamily="36" charset="0"/>
              </a:rPr>
              <a:t> </a:t>
            </a:r>
            <a:r>
              <a:rPr lang="en-US" sz="2000" b="1" dirty="0" smtClean="0">
                <a:solidFill>
                  <a:srgbClr val="FFFFFF"/>
                </a:solidFill>
                <a:latin typeface="Helvetica" pitchFamily="36" charset="0"/>
                <a:ea typeface="Helvetica" pitchFamily="36" charset="0"/>
                <a:cs typeface="Helvetica" pitchFamily="36" charset="0"/>
              </a:rPr>
              <a:t>GRAFI ?</a:t>
            </a:r>
            <a:endParaRPr lang="en-US" sz="2000" b="1" dirty="0" smtClean="0">
              <a:solidFill>
                <a:schemeClr val="bg1"/>
              </a:solidFill>
              <a:latin typeface="Helvetica" pitchFamily="36" charset="0"/>
              <a:ea typeface="Helvetica" pitchFamily="36" charset="0"/>
              <a:cs typeface="Helvetica" pitchFamily="36" charset="0"/>
            </a:endParaRPr>
          </a:p>
        </p:txBody>
      </p:sp>
      <p:sp>
        <p:nvSpPr>
          <p:cNvPr id="3" name="TextBox 3"/>
          <p:cNvSpPr txBox="1"/>
          <p:nvPr/>
        </p:nvSpPr>
        <p:spPr>
          <a:xfrm>
            <a:off x="152400" y="767119"/>
            <a:ext cx="8839200" cy="5109091"/>
          </a:xfrm>
          <a:prstGeom prst="rect">
            <a:avLst/>
          </a:prstGeom>
          <a:noFill/>
        </p:spPr>
        <p:txBody>
          <a:bodyPr wrap="square" rtlCol="0">
            <a:spAutoFit/>
          </a:bodyPr>
          <a:lstStyle/>
          <a:p>
            <a:r>
              <a:rPr lang="en-US" sz="2400" b="1" i="1" dirty="0" smtClean="0">
                <a:latin typeface="Helvetica"/>
                <a:cs typeface="Helvetica"/>
              </a:rPr>
              <a:t>I network</a:t>
            </a:r>
            <a:r>
              <a:rPr lang="en-US" sz="2400" dirty="0" smtClean="0">
                <a:latin typeface="Helvetica"/>
                <a:cs typeface="Helvetica"/>
              </a:rPr>
              <a:t> </a:t>
            </a:r>
            <a:r>
              <a:rPr lang="en-US" sz="2400" dirty="0" err="1" smtClean="0">
                <a:latin typeface="Helvetica"/>
                <a:cs typeface="Helvetica"/>
              </a:rPr>
              <a:t>sono</a:t>
            </a:r>
            <a:r>
              <a:rPr lang="en-US" sz="2400" dirty="0" smtClean="0">
                <a:latin typeface="Helvetica"/>
                <a:cs typeface="Helvetica"/>
              </a:rPr>
              <a:t> in </a:t>
            </a:r>
            <a:r>
              <a:rPr lang="en-US" sz="2400" dirty="0" err="1" smtClean="0">
                <a:latin typeface="Helvetica"/>
                <a:cs typeface="Helvetica"/>
              </a:rPr>
              <a:t>prevalenza</a:t>
            </a:r>
            <a:r>
              <a:rPr lang="en-US" sz="2400" dirty="0" smtClean="0">
                <a:latin typeface="Helvetica"/>
                <a:cs typeface="Helvetica"/>
              </a:rPr>
              <a:t> </a:t>
            </a:r>
            <a:r>
              <a:rPr lang="en-US" sz="2400" dirty="0" err="1" smtClean="0">
                <a:latin typeface="Helvetica"/>
                <a:cs typeface="Helvetica"/>
              </a:rPr>
              <a:t>riferiti</a:t>
            </a:r>
            <a:r>
              <a:rPr lang="en-US" sz="2400" dirty="0" smtClean="0">
                <a:latin typeface="Helvetica"/>
                <a:cs typeface="Helvetica"/>
              </a:rPr>
              <a:t> a </a:t>
            </a:r>
            <a:r>
              <a:rPr lang="en-US" sz="2400" dirty="0" err="1" smtClean="0">
                <a:latin typeface="Helvetica"/>
                <a:cs typeface="Helvetica"/>
              </a:rPr>
              <a:t>sistemi</a:t>
            </a:r>
            <a:r>
              <a:rPr lang="en-US" sz="2400" dirty="0" smtClean="0">
                <a:latin typeface="Helvetica"/>
                <a:cs typeface="Helvetica"/>
              </a:rPr>
              <a:t> </a:t>
            </a:r>
            <a:r>
              <a:rPr lang="en-US" sz="2400" dirty="0" err="1" smtClean="0">
                <a:latin typeface="Helvetica"/>
                <a:cs typeface="Helvetica"/>
              </a:rPr>
              <a:t>reali</a:t>
            </a:r>
            <a:endParaRPr lang="en-US" sz="2400" dirty="0" smtClean="0">
              <a:latin typeface="Helvetica"/>
              <a:cs typeface="Helvetica"/>
            </a:endParaRPr>
          </a:p>
          <a:p>
            <a:pPr>
              <a:buFont typeface="Arial"/>
              <a:buChar char="•"/>
            </a:pPr>
            <a:r>
              <a:rPr lang="en-US" sz="1600" dirty="0" smtClean="0">
                <a:latin typeface="Helvetica"/>
                <a:cs typeface="Helvetica"/>
              </a:rPr>
              <a:t>www, </a:t>
            </a:r>
          </a:p>
          <a:p>
            <a:pPr>
              <a:buFont typeface="Arial"/>
              <a:buChar char="•"/>
            </a:pPr>
            <a:r>
              <a:rPr lang="en-US" sz="1600" dirty="0" smtClean="0">
                <a:latin typeface="Helvetica"/>
                <a:cs typeface="Helvetica"/>
              </a:rPr>
              <a:t>social network</a:t>
            </a:r>
          </a:p>
          <a:p>
            <a:pPr>
              <a:buFont typeface="Arial"/>
              <a:buChar char="•"/>
            </a:pPr>
            <a:r>
              <a:rPr lang="en-US" sz="1600" dirty="0" smtClean="0">
                <a:latin typeface="Helvetica"/>
                <a:cs typeface="Helvetica"/>
              </a:rPr>
              <a:t>metabolic network. </a:t>
            </a:r>
          </a:p>
          <a:p>
            <a:endParaRPr lang="en-US" sz="1600" dirty="0" smtClean="0">
              <a:latin typeface="Helvetica"/>
              <a:cs typeface="Helvetica"/>
            </a:endParaRPr>
          </a:p>
          <a:p>
            <a:r>
              <a:rPr lang="en-US" sz="1600" dirty="0" err="1" smtClean="0">
                <a:solidFill>
                  <a:srgbClr val="FFFF00"/>
                </a:solidFill>
                <a:latin typeface="Helvetica"/>
                <a:cs typeface="Helvetica"/>
              </a:rPr>
              <a:t>Linguaggio</a:t>
            </a:r>
            <a:r>
              <a:rPr lang="en-US" sz="1600" dirty="0" smtClean="0">
                <a:solidFill>
                  <a:srgbClr val="FFFF00"/>
                </a:solidFill>
                <a:latin typeface="Helvetica"/>
                <a:cs typeface="Helvetica"/>
              </a:rPr>
              <a:t>: (Network, node, link)</a:t>
            </a:r>
          </a:p>
          <a:p>
            <a:endParaRPr lang="en-US" dirty="0" smtClean="0">
              <a:latin typeface="Helvetica"/>
              <a:cs typeface="Helvetica"/>
            </a:endParaRPr>
          </a:p>
          <a:p>
            <a:endParaRPr lang="en-US" dirty="0" smtClean="0">
              <a:latin typeface="Helvetica"/>
              <a:cs typeface="Helvetica"/>
            </a:endParaRPr>
          </a:p>
          <a:p>
            <a:r>
              <a:rPr lang="en-US" sz="2400" b="1" i="1" dirty="0" smtClean="0">
                <a:latin typeface="Helvetica"/>
                <a:cs typeface="Helvetica"/>
              </a:rPr>
              <a:t>I </a:t>
            </a:r>
            <a:r>
              <a:rPr lang="en-US" sz="2400" b="1" i="1" dirty="0" err="1" smtClean="0">
                <a:latin typeface="Helvetica"/>
                <a:cs typeface="Helvetica"/>
              </a:rPr>
              <a:t>grafi</a:t>
            </a:r>
            <a:r>
              <a:rPr lang="en-US" sz="2400" dirty="0" smtClean="0">
                <a:latin typeface="Helvetica"/>
                <a:cs typeface="Helvetica"/>
              </a:rPr>
              <a:t>: </a:t>
            </a:r>
            <a:r>
              <a:rPr lang="en-US" sz="2400" dirty="0" err="1" smtClean="0">
                <a:latin typeface="Helvetica"/>
                <a:cs typeface="Helvetica"/>
              </a:rPr>
              <a:t>rappresentazione</a:t>
            </a:r>
            <a:r>
              <a:rPr lang="en-US" sz="2400" dirty="0" smtClean="0">
                <a:latin typeface="Helvetica"/>
                <a:cs typeface="Helvetica"/>
              </a:rPr>
              <a:t> </a:t>
            </a:r>
            <a:r>
              <a:rPr lang="en-US" sz="2400" dirty="0" err="1" smtClean="0">
                <a:latin typeface="Helvetica"/>
                <a:cs typeface="Helvetica"/>
              </a:rPr>
              <a:t>matematica</a:t>
            </a:r>
            <a:r>
              <a:rPr lang="en-US" sz="2400" dirty="0" smtClean="0">
                <a:latin typeface="Helvetica"/>
                <a:cs typeface="Helvetica"/>
              </a:rPr>
              <a:t> </a:t>
            </a:r>
            <a:r>
              <a:rPr lang="en-US" sz="2400" dirty="0" err="1" smtClean="0">
                <a:latin typeface="Helvetica"/>
                <a:cs typeface="Helvetica"/>
              </a:rPr>
              <a:t>dei</a:t>
            </a:r>
            <a:r>
              <a:rPr lang="en-US" sz="2400" dirty="0" smtClean="0">
                <a:latin typeface="Helvetica"/>
                <a:cs typeface="Helvetica"/>
              </a:rPr>
              <a:t> Network</a:t>
            </a:r>
          </a:p>
          <a:p>
            <a:pPr>
              <a:buFont typeface="Arial"/>
              <a:buChar char="•"/>
            </a:pPr>
            <a:r>
              <a:rPr lang="en-US" sz="1600" dirty="0" smtClean="0">
                <a:latin typeface="Helvetica"/>
                <a:cs typeface="Helvetica"/>
              </a:rPr>
              <a:t>web graph, </a:t>
            </a:r>
          </a:p>
          <a:p>
            <a:pPr>
              <a:buFont typeface="Arial"/>
              <a:buChar char="•"/>
            </a:pPr>
            <a:r>
              <a:rPr lang="en-US" sz="1600" dirty="0" smtClean="0">
                <a:latin typeface="Helvetica"/>
                <a:cs typeface="Helvetica"/>
              </a:rPr>
              <a:t>social graph </a:t>
            </a:r>
            <a:r>
              <a:rPr lang="en-US" sz="1200" dirty="0" smtClean="0">
                <a:latin typeface="Helvetica"/>
                <a:cs typeface="Helvetica"/>
              </a:rPr>
              <a:t>(a </a:t>
            </a:r>
            <a:r>
              <a:rPr lang="en-US" sz="1200" dirty="0" err="1" smtClean="0">
                <a:latin typeface="Helvetica"/>
                <a:cs typeface="Helvetica"/>
              </a:rPr>
              <a:t>Facebook</a:t>
            </a:r>
            <a:r>
              <a:rPr lang="en-US" sz="1200" dirty="0" smtClean="0">
                <a:latin typeface="Helvetica"/>
                <a:cs typeface="Helvetica"/>
              </a:rPr>
              <a:t> term)</a:t>
            </a:r>
          </a:p>
          <a:p>
            <a:pPr lvl="0"/>
            <a:r>
              <a:rPr lang="en-US" sz="1600" dirty="0" smtClean="0">
                <a:solidFill>
                  <a:prstClr val="black"/>
                </a:solidFill>
                <a:latin typeface="Helvetica"/>
                <a:cs typeface="Helvetica"/>
              </a:rPr>
              <a:t> </a:t>
            </a:r>
            <a:endParaRPr lang="en-US" sz="1600" dirty="0" smtClean="0">
              <a:latin typeface="Helvetica"/>
              <a:cs typeface="Helvetica"/>
            </a:endParaRPr>
          </a:p>
          <a:p>
            <a:r>
              <a:rPr lang="en-US" sz="1600" dirty="0" err="1" smtClean="0">
                <a:solidFill>
                  <a:srgbClr val="FFFF00"/>
                </a:solidFill>
                <a:latin typeface="Helvetica"/>
                <a:cs typeface="Helvetica"/>
              </a:rPr>
              <a:t>Languaggio</a:t>
            </a:r>
            <a:r>
              <a:rPr lang="en-US" sz="1600" dirty="0" smtClean="0">
                <a:solidFill>
                  <a:srgbClr val="FFFF00"/>
                </a:solidFill>
                <a:latin typeface="Helvetica"/>
                <a:cs typeface="Helvetica"/>
              </a:rPr>
              <a:t>: (Graph, vertex, edge)</a:t>
            </a:r>
          </a:p>
          <a:p>
            <a:endParaRPr lang="en-US" sz="1600" dirty="0" smtClean="0">
              <a:solidFill>
                <a:srgbClr val="800000"/>
              </a:solidFill>
              <a:latin typeface="Helvetica"/>
              <a:cs typeface="Helvetica"/>
            </a:endParaRPr>
          </a:p>
          <a:p>
            <a:endParaRPr lang="en-US" sz="1600" dirty="0" smtClean="0">
              <a:solidFill>
                <a:srgbClr val="800000"/>
              </a:solidFill>
              <a:latin typeface="Helvetica"/>
              <a:cs typeface="Helvetica"/>
            </a:endParaRPr>
          </a:p>
          <a:p>
            <a:r>
              <a:rPr lang="en-US" sz="2400" dirty="0" err="1" smtClean="0">
                <a:latin typeface="Helvetica"/>
                <a:cs typeface="Helvetica"/>
              </a:rPr>
              <a:t>Nonostante</a:t>
            </a:r>
            <a:r>
              <a:rPr lang="en-US" sz="2400" dirty="0">
                <a:latin typeface="Helvetica"/>
                <a:cs typeface="Helvetica"/>
              </a:rPr>
              <a:t> </a:t>
            </a:r>
            <a:r>
              <a:rPr lang="en-US" sz="2400" dirty="0" err="1" smtClean="0">
                <a:latin typeface="Helvetica"/>
                <a:cs typeface="Helvetica"/>
              </a:rPr>
              <a:t>l’esistenza</a:t>
            </a:r>
            <a:r>
              <a:rPr lang="en-US" sz="2400" dirty="0" smtClean="0">
                <a:latin typeface="Helvetica"/>
                <a:cs typeface="Helvetica"/>
              </a:rPr>
              <a:t> di </a:t>
            </a:r>
            <a:r>
              <a:rPr lang="en-US" sz="2400" dirty="0" err="1" smtClean="0">
                <a:latin typeface="Helvetica"/>
                <a:cs typeface="Helvetica"/>
              </a:rPr>
              <a:t>questa</a:t>
            </a:r>
            <a:r>
              <a:rPr lang="en-US" sz="2400" dirty="0" smtClean="0">
                <a:latin typeface="Helvetica"/>
                <a:cs typeface="Helvetica"/>
              </a:rPr>
              <a:t> </a:t>
            </a:r>
            <a:r>
              <a:rPr lang="en-US" sz="2400" dirty="0" err="1" smtClean="0">
                <a:latin typeface="Helvetica"/>
                <a:cs typeface="Helvetica"/>
              </a:rPr>
              <a:t>differenza</a:t>
            </a:r>
            <a:r>
              <a:rPr lang="en-US" sz="2400" dirty="0" smtClean="0">
                <a:latin typeface="Helvetica"/>
                <a:cs typeface="Helvetica"/>
              </a:rPr>
              <a:t> I due termini </a:t>
            </a:r>
            <a:r>
              <a:rPr lang="en-US" sz="2400" dirty="0" err="1" smtClean="0">
                <a:latin typeface="Helvetica"/>
                <a:cs typeface="Helvetica"/>
              </a:rPr>
              <a:t>vengono</a:t>
            </a:r>
            <a:r>
              <a:rPr lang="en-US" sz="2400" dirty="0" smtClean="0">
                <a:latin typeface="Helvetica"/>
                <a:cs typeface="Helvetica"/>
              </a:rPr>
              <a:t> </a:t>
            </a:r>
            <a:r>
              <a:rPr lang="en-US" sz="2400" dirty="0" err="1" smtClean="0">
                <a:latin typeface="Helvetica"/>
                <a:cs typeface="Helvetica"/>
              </a:rPr>
              <a:t>usati</a:t>
            </a:r>
            <a:r>
              <a:rPr lang="en-US" sz="2400" dirty="0" smtClean="0">
                <a:latin typeface="Helvetica"/>
                <a:cs typeface="Helvetica"/>
              </a:rPr>
              <a:t> </a:t>
            </a:r>
            <a:r>
              <a:rPr lang="en-US" sz="2400" dirty="0" err="1" smtClean="0">
                <a:latin typeface="Helvetica"/>
                <a:cs typeface="Helvetica"/>
              </a:rPr>
              <a:t>praticamente</a:t>
            </a:r>
            <a:r>
              <a:rPr lang="en-US" sz="2400" dirty="0" smtClean="0">
                <a:latin typeface="Helvetica"/>
                <a:cs typeface="Helvetica"/>
              </a:rPr>
              <a:t> come </a:t>
            </a:r>
            <a:r>
              <a:rPr lang="en-US" sz="2400" dirty="0" err="1" smtClean="0">
                <a:latin typeface="Helvetica"/>
                <a:cs typeface="Helvetica"/>
              </a:rPr>
              <a:t>sinonimi</a:t>
            </a:r>
            <a:endParaRPr lang="en-US" sz="2400" dirty="0" smtClean="0">
              <a:latin typeface="Helvetica"/>
              <a:cs typeface="Helvetica"/>
            </a:endParaRPr>
          </a:p>
          <a:p>
            <a:endParaRPr lang="en-US" dirty="0">
              <a:latin typeface="Helvetica"/>
              <a:cs typeface="Helvetica"/>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35</a:t>
            </a:fld>
            <a:endParaRPr lang="it-IT">
              <a:solidFill>
                <a:srgbClr val="FFFF00"/>
              </a:solidFill>
            </a:endParaRPr>
          </a:p>
        </p:txBody>
      </p:sp>
    </p:spTree>
    <p:extLst>
      <p:ext uri="{BB962C8B-B14F-4D97-AF65-F5344CB8AC3E}">
        <p14:creationId xmlns:p14="http://schemas.microsoft.com/office/powerpoint/2010/main" val="27984323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SCELTA DELL’OPPORTUNA RAPPRESENTAZIONE</a:t>
            </a:r>
          </a:p>
        </p:txBody>
      </p:sp>
      <p:sp>
        <p:nvSpPr>
          <p:cNvPr id="5" name="TextBox 5"/>
          <p:cNvSpPr txBox="1"/>
          <p:nvPr/>
        </p:nvSpPr>
        <p:spPr>
          <a:xfrm>
            <a:off x="192928" y="1061004"/>
            <a:ext cx="8665699" cy="4893647"/>
          </a:xfrm>
          <a:prstGeom prst="rect">
            <a:avLst/>
          </a:prstGeom>
          <a:noFill/>
        </p:spPr>
        <p:txBody>
          <a:bodyPr wrap="square" rtlCol="0">
            <a:spAutoFit/>
          </a:bodyPr>
          <a:lstStyle/>
          <a:p>
            <a:r>
              <a:rPr lang="en-US" sz="2400" dirty="0" smtClean="0">
                <a:latin typeface="Helvetica"/>
                <a:cs typeface="Helvetica"/>
              </a:rPr>
              <a:t>La </a:t>
            </a:r>
            <a:r>
              <a:rPr lang="en-US" sz="2400" dirty="0" err="1" smtClean="0">
                <a:latin typeface="Helvetica"/>
                <a:cs typeface="Helvetica"/>
              </a:rPr>
              <a:t>scelta</a:t>
            </a:r>
            <a:r>
              <a:rPr lang="en-US" sz="2400" dirty="0" smtClean="0">
                <a:latin typeface="Helvetica"/>
                <a:cs typeface="Helvetica"/>
              </a:rPr>
              <a:t> di come </a:t>
            </a:r>
            <a:r>
              <a:rPr lang="en-US" sz="2400" dirty="0" err="1" smtClean="0">
                <a:latin typeface="Helvetica"/>
                <a:cs typeface="Helvetica"/>
              </a:rPr>
              <a:t>rappresentare</a:t>
            </a:r>
            <a:r>
              <a:rPr lang="en-US" sz="2400" dirty="0" smtClean="0">
                <a:latin typeface="Helvetica"/>
                <a:cs typeface="Helvetica"/>
              </a:rPr>
              <a:t> la rete </a:t>
            </a:r>
            <a:r>
              <a:rPr lang="en-US" sz="2400" dirty="0" err="1" smtClean="0">
                <a:latin typeface="Helvetica"/>
                <a:cs typeface="Helvetica"/>
              </a:rPr>
              <a:t>determina</a:t>
            </a:r>
            <a:r>
              <a:rPr lang="en-US" sz="2400" dirty="0" smtClean="0">
                <a:latin typeface="Helvetica"/>
                <a:cs typeface="Helvetica"/>
              </a:rPr>
              <a:t> la nostra </a:t>
            </a:r>
            <a:r>
              <a:rPr lang="en-US" sz="2400" dirty="0" err="1" smtClean="0">
                <a:latin typeface="Helvetica"/>
                <a:cs typeface="Helvetica"/>
              </a:rPr>
              <a:t>capacità</a:t>
            </a:r>
            <a:r>
              <a:rPr lang="en-US" sz="2400" dirty="0" smtClean="0">
                <a:latin typeface="Helvetica"/>
                <a:cs typeface="Helvetica"/>
              </a:rPr>
              <a:t> di </a:t>
            </a:r>
            <a:r>
              <a:rPr lang="en-US" sz="2400" dirty="0" err="1" smtClean="0">
                <a:latin typeface="Helvetica"/>
                <a:cs typeface="Helvetica"/>
              </a:rPr>
              <a:t>utilizzare</a:t>
            </a:r>
            <a:r>
              <a:rPr lang="en-US" sz="2400" dirty="0" smtClean="0">
                <a:latin typeface="Helvetica"/>
                <a:cs typeface="Helvetica"/>
              </a:rPr>
              <a:t> la </a:t>
            </a:r>
            <a:r>
              <a:rPr lang="en-US" sz="2400" dirty="0" err="1" smtClean="0">
                <a:latin typeface="Helvetica"/>
                <a:cs typeface="Helvetica"/>
              </a:rPr>
              <a:t>teoria</a:t>
            </a:r>
            <a:r>
              <a:rPr lang="en-US" sz="2400" dirty="0" smtClean="0">
                <a:latin typeface="Helvetica"/>
                <a:cs typeface="Helvetica"/>
              </a:rPr>
              <a:t> </a:t>
            </a:r>
            <a:r>
              <a:rPr lang="en-US" sz="2400" dirty="0" err="1" smtClean="0">
                <a:latin typeface="Helvetica"/>
                <a:cs typeface="Helvetica"/>
              </a:rPr>
              <a:t>dei</a:t>
            </a:r>
            <a:r>
              <a:rPr lang="en-US" sz="2400" dirty="0" smtClean="0">
                <a:latin typeface="Helvetica"/>
                <a:cs typeface="Helvetica"/>
              </a:rPr>
              <a:t> network </a:t>
            </a:r>
            <a:r>
              <a:rPr lang="en-US" sz="2400" dirty="0" err="1" smtClean="0">
                <a:latin typeface="Helvetica"/>
                <a:cs typeface="Helvetica"/>
              </a:rPr>
              <a:t>nel</a:t>
            </a:r>
            <a:r>
              <a:rPr lang="en-US" sz="2400" dirty="0" smtClean="0">
                <a:latin typeface="Helvetica"/>
                <a:cs typeface="Helvetica"/>
              </a:rPr>
              <a:t> </a:t>
            </a:r>
            <a:r>
              <a:rPr lang="en-US" sz="2400" dirty="0" err="1" smtClean="0">
                <a:latin typeface="Helvetica"/>
                <a:cs typeface="Helvetica"/>
              </a:rPr>
              <a:t>modo</a:t>
            </a:r>
            <a:r>
              <a:rPr lang="en-US" sz="2400" dirty="0" smtClean="0">
                <a:latin typeface="Helvetica"/>
                <a:cs typeface="Helvetica"/>
              </a:rPr>
              <a:t> </a:t>
            </a:r>
            <a:r>
              <a:rPr lang="en-US" sz="2400" dirty="0" err="1" smtClean="0">
                <a:latin typeface="Helvetica"/>
                <a:cs typeface="Helvetica"/>
              </a:rPr>
              <a:t>corretto</a:t>
            </a:r>
            <a:r>
              <a:rPr lang="en-US" sz="2400" dirty="0" smtClean="0">
                <a:latin typeface="Helvetica"/>
                <a:cs typeface="Helvetica"/>
              </a:rPr>
              <a:t> </a:t>
            </a:r>
            <a:r>
              <a:rPr lang="en-US" sz="2400" dirty="0" err="1" smtClean="0">
                <a:latin typeface="Helvetica"/>
                <a:cs typeface="Helvetica"/>
              </a:rPr>
              <a:t>permettendoci</a:t>
            </a:r>
            <a:r>
              <a:rPr lang="en-US" sz="2400" dirty="0" smtClean="0">
                <a:latin typeface="Helvetica"/>
                <a:cs typeface="Helvetica"/>
              </a:rPr>
              <a:t> di </a:t>
            </a:r>
            <a:r>
              <a:rPr lang="en-US" sz="2400" dirty="0" err="1" smtClean="0">
                <a:latin typeface="Helvetica"/>
                <a:cs typeface="Helvetica"/>
              </a:rPr>
              <a:t>ottenere</a:t>
            </a:r>
            <a:r>
              <a:rPr lang="en-US" sz="2400" dirty="0" smtClean="0">
                <a:latin typeface="Helvetica"/>
                <a:cs typeface="Helvetica"/>
              </a:rPr>
              <a:t> </a:t>
            </a:r>
            <a:r>
              <a:rPr lang="en-US" sz="2400" dirty="0" err="1" smtClean="0">
                <a:latin typeface="Helvetica"/>
                <a:cs typeface="Helvetica"/>
              </a:rPr>
              <a:t>il</a:t>
            </a:r>
            <a:r>
              <a:rPr lang="en-US" sz="2400" dirty="0" smtClean="0">
                <a:latin typeface="Helvetica"/>
                <a:cs typeface="Helvetica"/>
              </a:rPr>
              <a:t> </a:t>
            </a:r>
            <a:r>
              <a:rPr lang="en-US" sz="2400" dirty="0" err="1" smtClean="0">
                <a:latin typeface="Helvetica"/>
                <a:cs typeface="Helvetica"/>
              </a:rPr>
              <a:t>maggior</a:t>
            </a:r>
            <a:r>
              <a:rPr lang="en-US" sz="2400" dirty="0" smtClean="0">
                <a:latin typeface="Helvetica"/>
                <a:cs typeface="Helvetica"/>
              </a:rPr>
              <a:t> </a:t>
            </a:r>
            <a:r>
              <a:rPr lang="en-US" sz="2400" dirty="0" err="1" smtClean="0">
                <a:latin typeface="Helvetica"/>
                <a:cs typeface="Helvetica"/>
              </a:rPr>
              <a:t>numero</a:t>
            </a:r>
            <a:r>
              <a:rPr lang="en-US" sz="2400" dirty="0" smtClean="0">
                <a:latin typeface="Helvetica"/>
                <a:cs typeface="Helvetica"/>
              </a:rPr>
              <a:t> di </a:t>
            </a:r>
            <a:r>
              <a:rPr lang="en-US" sz="2400" dirty="0" err="1" smtClean="0">
                <a:latin typeface="Helvetica"/>
                <a:cs typeface="Helvetica"/>
              </a:rPr>
              <a:t>informazioni</a:t>
            </a:r>
            <a:r>
              <a:rPr lang="en-US" sz="2400" dirty="0" smtClean="0">
                <a:latin typeface="Helvetica"/>
                <a:cs typeface="Helvetica"/>
              </a:rPr>
              <a:t> </a:t>
            </a:r>
            <a:r>
              <a:rPr lang="en-US" sz="2400" dirty="0" err="1" smtClean="0">
                <a:latin typeface="Helvetica"/>
                <a:cs typeface="Helvetica"/>
              </a:rPr>
              <a:t>possibili</a:t>
            </a:r>
            <a:r>
              <a:rPr lang="en-US" sz="2400" dirty="0" smtClean="0">
                <a:latin typeface="Helvetica"/>
                <a:cs typeface="Helvetica"/>
              </a:rPr>
              <a:t>.</a:t>
            </a:r>
          </a:p>
          <a:p>
            <a:r>
              <a:rPr lang="en-US" sz="2400" dirty="0" smtClean="0">
                <a:latin typeface="Helvetica"/>
                <a:cs typeface="Helvetica"/>
              </a:rPr>
              <a:t> 	</a:t>
            </a:r>
          </a:p>
          <a:p>
            <a:r>
              <a:rPr lang="en-US" sz="2400" dirty="0" smtClean="0">
                <a:latin typeface="Helvetica"/>
                <a:cs typeface="Helvetica"/>
              </a:rPr>
              <a:t>In </a:t>
            </a:r>
            <a:r>
              <a:rPr lang="en-US" sz="2400" dirty="0" err="1" smtClean="0">
                <a:latin typeface="Helvetica"/>
                <a:cs typeface="Helvetica"/>
              </a:rPr>
              <a:t>alcuni</a:t>
            </a:r>
            <a:r>
              <a:rPr lang="en-US" sz="2400" dirty="0" smtClean="0">
                <a:latin typeface="Helvetica"/>
                <a:cs typeface="Helvetica"/>
              </a:rPr>
              <a:t> </a:t>
            </a:r>
            <a:r>
              <a:rPr lang="en-US" sz="2400" dirty="0" err="1" smtClean="0">
                <a:latin typeface="Helvetica"/>
                <a:cs typeface="Helvetica"/>
              </a:rPr>
              <a:t>casi</a:t>
            </a:r>
            <a:r>
              <a:rPr lang="en-US" sz="2400" dirty="0" smtClean="0">
                <a:latin typeface="Helvetica"/>
                <a:cs typeface="Helvetica"/>
              </a:rPr>
              <a:t> la </a:t>
            </a:r>
            <a:r>
              <a:rPr lang="en-US" sz="2400" dirty="0" err="1" smtClean="0">
                <a:latin typeface="Helvetica"/>
                <a:cs typeface="Helvetica"/>
              </a:rPr>
              <a:t>rappresentazione</a:t>
            </a:r>
            <a:r>
              <a:rPr lang="en-US" sz="2400" dirty="0" smtClean="0">
                <a:latin typeface="Helvetica"/>
                <a:cs typeface="Helvetica"/>
              </a:rPr>
              <a:t> </a:t>
            </a:r>
            <a:r>
              <a:rPr lang="en-US" sz="2400" dirty="0" err="1" smtClean="0">
                <a:latin typeface="Helvetica"/>
                <a:cs typeface="Helvetica"/>
              </a:rPr>
              <a:t>può</a:t>
            </a:r>
            <a:r>
              <a:rPr lang="en-US" sz="2400" dirty="0" smtClean="0">
                <a:latin typeface="Helvetica"/>
                <a:cs typeface="Helvetica"/>
              </a:rPr>
              <a:t> </a:t>
            </a:r>
            <a:r>
              <a:rPr lang="en-US" sz="2400" dirty="0" err="1" smtClean="0">
                <a:latin typeface="Helvetica"/>
                <a:cs typeface="Helvetica"/>
              </a:rPr>
              <a:t>essere</a:t>
            </a:r>
            <a:r>
              <a:rPr lang="en-US" sz="2400" dirty="0" smtClean="0">
                <a:latin typeface="Helvetica"/>
                <a:cs typeface="Helvetica"/>
              </a:rPr>
              <a:t> </a:t>
            </a:r>
            <a:r>
              <a:rPr lang="en-US" sz="2400" dirty="0" err="1" smtClean="0">
                <a:latin typeface="Helvetica"/>
                <a:cs typeface="Helvetica"/>
              </a:rPr>
              <a:t>unica</a:t>
            </a:r>
            <a:r>
              <a:rPr lang="en-US" sz="2400" dirty="0" smtClean="0">
                <a:latin typeface="Helvetica"/>
                <a:cs typeface="Helvetica"/>
              </a:rPr>
              <a:t>, ma per la </a:t>
            </a:r>
            <a:r>
              <a:rPr lang="en-US" sz="2400" dirty="0" err="1" smtClean="0">
                <a:latin typeface="Helvetica"/>
                <a:cs typeface="Helvetica"/>
              </a:rPr>
              <a:t>maggior</a:t>
            </a:r>
            <a:r>
              <a:rPr lang="en-US" sz="2400" dirty="0" smtClean="0">
                <a:latin typeface="Helvetica"/>
                <a:cs typeface="Helvetica"/>
              </a:rPr>
              <a:t> parte </a:t>
            </a:r>
            <a:r>
              <a:rPr lang="en-US" sz="2400" dirty="0" err="1" smtClean="0">
                <a:latin typeface="Helvetica"/>
                <a:cs typeface="Helvetica"/>
              </a:rPr>
              <a:t>dei</a:t>
            </a:r>
            <a:r>
              <a:rPr lang="en-US" sz="2400" dirty="0" smtClean="0">
                <a:latin typeface="Helvetica"/>
                <a:cs typeface="Helvetica"/>
              </a:rPr>
              <a:t> </a:t>
            </a:r>
            <a:r>
              <a:rPr lang="en-US" sz="2400" dirty="0" err="1" smtClean="0">
                <a:latin typeface="Helvetica"/>
                <a:cs typeface="Helvetica"/>
              </a:rPr>
              <a:t>stistemi</a:t>
            </a:r>
            <a:r>
              <a:rPr lang="en-US" sz="2400" dirty="0" smtClean="0">
                <a:latin typeface="Helvetica"/>
                <a:cs typeface="Helvetica"/>
              </a:rPr>
              <a:t> </a:t>
            </a:r>
            <a:r>
              <a:rPr lang="en-US" sz="2400" dirty="0" err="1" smtClean="0">
                <a:latin typeface="Helvetica"/>
                <a:cs typeface="Helvetica"/>
              </a:rPr>
              <a:t>reali</a:t>
            </a:r>
            <a:r>
              <a:rPr lang="en-US" sz="2400" dirty="0" smtClean="0">
                <a:latin typeface="Helvetica"/>
                <a:cs typeface="Helvetica"/>
              </a:rPr>
              <a:t> le </a:t>
            </a:r>
            <a:r>
              <a:rPr lang="en-US" sz="2400" dirty="0" err="1" smtClean="0">
                <a:latin typeface="Helvetica"/>
                <a:cs typeface="Helvetica"/>
              </a:rPr>
              <a:t>rappresentazioni</a:t>
            </a:r>
            <a:r>
              <a:rPr lang="en-US" sz="2400" dirty="0" smtClean="0">
                <a:latin typeface="Helvetica"/>
                <a:cs typeface="Helvetica"/>
              </a:rPr>
              <a:t> </a:t>
            </a:r>
            <a:r>
              <a:rPr lang="en-US" sz="2400" dirty="0" err="1" smtClean="0">
                <a:latin typeface="Helvetica"/>
                <a:cs typeface="Helvetica"/>
              </a:rPr>
              <a:t>possibili</a:t>
            </a:r>
            <a:r>
              <a:rPr lang="en-US" sz="2400" dirty="0" smtClean="0">
                <a:latin typeface="Helvetica"/>
                <a:cs typeface="Helvetica"/>
              </a:rPr>
              <a:t> </a:t>
            </a:r>
            <a:r>
              <a:rPr lang="en-US" sz="2400" dirty="0" err="1" smtClean="0">
                <a:latin typeface="Helvetica"/>
                <a:cs typeface="Helvetica"/>
              </a:rPr>
              <a:t>sono</a:t>
            </a:r>
            <a:r>
              <a:rPr lang="en-US" sz="2400" dirty="0" smtClean="0">
                <a:latin typeface="Helvetica"/>
                <a:cs typeface="Helvetica"/>
              </a:rPr>
              <a:t> diverse e per </a:t>
            </a:r>
            <a:r>
              <a:rPr lang="en-US" sz="2400" dirty="0" err="1" smtClean="0">
                <a:latin typeface="Helvetica"/>
                <a:cs typeface="Helvetica"/>
              </a:rPr>
              <a:t>ognuna</a:t>
            </a:r>
            <a:r>
              <a:rPr lang="en-US" sz="2400" dirty="0" smtClean="0">
                <a:latin typeface="Helvetica"/>
                <a:cs typeface="Helvetica"/>
              </a:rPr>
              <a:t> di </a:t>
            </a:r>
            <a:r>
              <a:rPr lang="en-US" sz="2400" dirty="0" err="1" smtClean="0">
                <a:latin typeface="Helvetica"/>
                <a:cs typeface="Helvetica"/>
              </a:rPr>
              <a:t>esse</a:t>
            </a:r>
            <a:r>
              <a:rPr lang="en-US" sz="2400" dirty="0" smtClean="0">
                <a:latin typeface="Helvetica"/>
                <a:cs typeface="Helvetica"/>
              </a:rPr>
              <a:t> </a:t>
            </a:r>
            <a:r>
              <a:rPr lang="en-US" sz="2400" dirty="0" err="1" smtClean="0">
                <a:latin typeface="Helvetica"/>
                <a:cs typeface="Helvetica"/>
              </a:rPr>
              <a:t>si</a:t>
            </a:r>
            <a:r>
              <a:rPr lang="en-US" sz="2400" dirty="0" smtClean="0">
                <a:latin typeface="Helvetica"/>
                <a:cs typeface="Helvetica"/>
              </a:rPr>
              <a:t> </a:t>
            </a:r>
            <a:r>
              <a:rPr lang="en-US" sz="2400" dirty="0" err="1" smtClean="0">
                <a:latin typeface="Helvetica"/>
                <a:cs typeface="Helvetica"/>
              </a:rPr>
              <a:t>ottengono</a:t>
            </a:r>
            <a:r>
              <a:rPr lang="en-US" sz="2400" dirty="0" smtClean="0">
                <a:latin typeface="Helvetica"/>
                <a:cs typeface="Helvetica"/>
              </a:rPr>
              <a:t> </a:t>
            </a:r>
            <a:r>
              <a:rPr lang="en-US" sz="2400" dirty="0" err="1" smtClean="0">
                <a:latin typeface="Helvetica"/>
                <a:cs typeface="Helvetica"/>
              </a:rPr>
              <a:t>delle</a:t>
            </a:r>
            <a:r>
              <a:rPr lang="en-US" sz="2400" dirty="0" smtClean="0">
                <a:latin typeface="Helvetica"/>
                <a:cs typeface="Helvetica"/>
              </a:rPr>
              <a:t> </a:t>
            </a:r>
            <a:r>
              <a:rPr lang="en-US" sz="2400" dirty="0" err="1" smtClean="0">
                <a:latin typeface="Helvetica"/>
                <a:cs typeface="Helvetica"/>
              </a:rPr>
              <a:t>informazioni</a:t>
            </a:r>
            <a:r>
              <a:rPr lang="en-US" sz="2400" dirty="0" smtClean="0">
                <a:latin typeface="Helvetica"/>
                <a:cs typeface="Helvetica"/>
              </a:rPr>
              <a:t> </a:t>
            </a:r>
            <a:r>
              <a:rPr lang="en-US" sz="2400" dirty="0" err="1" smtClean="0">
                <a:latin typeface="Helvetica"/>
                <a:cs typeface="Helvetica"/>
              </a:rPr>
              <a:t>differenti</a:t>
            </a:r>
            <a:r>
              <a:rPr lang="en-US" sz="2400" dirty="0" smtClean="0">
                <a:latin typeface="Helvetica"/>
                <a:cs typeface="Helvetica"/>
              </a:rPr>
              <a:t>.</a:t>
            </a:r>
          </a:p>
          <a:p>
            <a:r>
              <a:rPr lang="en-US" sz="2400" dirty="0" smtClean="0">
                <a:latin typeface="Helvetica"/>
                <a:cs typeface="Helvetica"/>
              </a:rPr>
              <a:t> </a:t>
            </a:r>
          </a:p>
          <a:p>
            <a:r>
              <a:rPr lang="en-US" sz="2400" dirty="0" smtClean="0">
                <a:latin typeface="Helvetica"/>
                <a:cs typeface="Helvetica"/>
              </a:rPr>
              <a:t>Per </a:t>
            </a:r>
            <a:r>
              <a:rPr lang="en-US" sz="2400" dirty="0" err="1" smtClean="0">
                <a:latin typeface="Helvetica"/>
                <a:cs typeface="Helvetica"/>
              </a:rPr>
              <a:t>esempio</a:t>
            </a:r>
            <a:r>
              <a:rPr lang="en-US" sz="2400" dirty="0" smtClean="0">
                <a:latin typeface="Helvetica"/>
                <a:cs typeface="Helvetica"/>
              </a:rPr>
              <a:t> </a:t>
            </a:r>
            <a:r>
              <a:rPr lang="en-US" sz="2400" dirty="0" err="1" smtClean="0">
                <a:latin typeface="Helvetica"/>
                <a:cs typeface="Helvetica"/>
              </a:rPr>
              <a:t>il</a:t>
            </a:r>
            <a:r>
              <a:rPr lang="en-US" sz="2400" dirty="0" smtClean="0">
                <a:latin typeface="Helvetica"/>
                <a:cs typeface="Helvetica"/>
              </a:rPr>
              <a:t> </a:t>
            </a:r>
            <a:r>
              <a:rPr lang="en-US" sz="2400" dirty="0" err="1" smtClean="0">
                <a:latin typeface="Helvetica"/>
                <a:cs typeface="Helvetica"/>
              </a:rPr>
              <a:t>modo</a:t>
            </a:r>
            <a:r>
              <a:rPr lang="en-US" sz="2400" dirty="0" smtClean="0">
                <a:latin typeface="Helvetica"/>
                <a:cs typeface="Helvetica"/>
              </a:rPr>
              <a:t> in cui </a:t>
            </a:r>
            <a:r>
              <a:rPr lang="en-US" sz="2400" dirty="0" err="1" smtClean="0">
                <a:latin typeface="Helvetica"/>
                <a:cs typeface="Helvetica"/>
              </a:rPr>
              <a:t>decidiamo</a:t>
            </a:r>
            <a:r>
              <a:rPr lang="en-US" sz="2400" dirty="0" smtClean="0">
                <a:latin typeface="Helvetica"/>
                <a:cs typeface="Helvetica"/>
              </a:rPr>
              <a:t> di </a:t>
            </a:r>
            <a:r>
              <a:rPr lang="en-US" sz="2400" dirty="0" err="1" smtClean="0">
                <a:latin typeface="Helvetica"/>
                <a:cs typeface="Helvetica"/>
              </a:rPr>
              <a:t>assegnare</a:t>
            </a:r>
            <a:r>
              <a:rPr lang="en-US" sz="2400" dirty="0" smtClean="0">
                <a:latin typeface="Helvetica"/>
                <a:cs typeface="Helvetica"/>
              </a:rPr>
              <a:t> </a:t>
            </a:r>
            <a:r>
              <a:rPr lang="en-US" sz="2400" dirty="0" err="1" smtClean="0">
                <a:latin typeface="Helvetica"/>
                <a:cs typeface="Helvetica"/>
              </a:rPr>
              <a:t>il</a:t>
            </a:r>
            <a:r>
              <a:rPr lang="en-US" sz="2400" dirty="0" smtClean="0">
                <a:latin typeface="Helvetica"/>
                <a:cs typeface="Helvetica"/>
              </a:rPr>
              <a:t> </a:t>
            </a:r>
            <a:r>
              <a:rPr lang="en-US" sz="2400" dirty="0" err="1" smtClean="0">
                <a:latin typeface="Helvetica"/>
                <a:cs typeface="Helvetica"/>
              </a:rPr>
              <a:t>legame</a:t>
            </a:r>
            <a:r>
              <a:rPr lang="en-US" sz="2400" dirty="0" smtClean="0">
                <a:latin typeface="Helvetica"/>
                <a:cs typeface="Helvetica"/>
              </a:rPr>
              <a:t> </a:t>
            </a:r>
            <a:r>
              <a:rPr lang="en-US" sz="2400" dirty="0" err="1" smtClean="0">
                <a:latin typeface="Helvetica"/>
                <a:cs typeface="Helvetica"/>
              </a:rPr>
              <a:t>tra</a:t>
            </a:r>
            <a:r>
              <a:rPr lang="en-US" sz="2400" dirty="0" smtClean="0">
                <a:latin typeface="Helvetica"/>
                <a:cs typeface="Helvetica"/>
              </a:rPr>
              <a:t> </a:t>
            </a:r>
            <a:r>
              <a:rPr lang="en-US" sz="2400" dirty="0" err="1" smtClean="0">
                <a:latin typeface="Helvetica"/>
                <a:cs typeface="Helvetica"/>
              </a:rPr>
              <a:t>individui</a:t>
            </a:r>
            <a:r>
              <a:rPr lang="en-US" sz="2400" dirty="0" smtClean="0">
                <a:latin typeface="Helvetica"/>
                <a:cs typeface="Helvetica"/>
              </a:rPr>
              <a:t> </a:t>
            </a:r>
            <a:r>
              <a:rPr lang="en-US" sz="2400" dirty="0" err="1" smtClean="0">
                <a:latin typeface="Helvetica"/>
                <a:cs typeface="Helvetica"/>
              </a:rPr>
              <a:t>determina</a:t>
            </a:r>
            <a:r>
              <a:rPr lang="en-US" sz="2400" dirty="0" smtClean="0">
                <a:latin typeface="Helvetica"/>
                <a:cs typeface="Helvetica"/>
              </a:rPr>
              <a:t> la </a:t>
            </a:r>
            <a:r>
              <a:rPr lang="en-US" sz="2400" dirty="0" err="1" smtClean="0">
                <a:latin typeface="Helvetica"/>
                <a:cs typeface="Helvetica"/>
              </a:rPr>
              <a:t>natura</a:t>
            </a:r>
            <a:r>
              <a:rPr lang="en-US" sz="2400" dirty="0" smtClean="0">
                <a:latin typeface="Helvetica"/>
                <a:cs typeface="Helvetica"/>
              </a:rPr>
              <a:t> </a:t>
            </a:r>
            <a:r>
              <a:rPr lang="en-US" sz="2400" dirty="0" err="1" smtClean="0">
                <a:latin typeface="Helvetica"/>
                <a:cs typeface="Helvetica"/>
              </a:rPr>
              <a:t>delle</a:t>
            </a:r>
            <a:r>
              <a:rPr lang="en-US" sz="2400" dirty="0" smtClean="0">
                <a:latin typeface="Helvetica"/>
                <a:cs typeface="Helvetica"/>
              </a:rPr>
              <a:t> </a:t>
            </a:r>
            <a:r>
              <a:rPr lang="en-US" sz="2400" dirty="0" err="1" smtClean="0">
                <a:latin typeface="Helvetica"/>
                <a:cs typeface="Helvetica"/>
              </a:rPr>
              <a:t>domande</a:t>
            </a:r>
            <a:r>
              <a:rPr lang="en-US" sz="2400" dirty="0" smtClean="0">
                <a:latin typeface="Helvetica"/>
                <a:cs typeface="Helvetica"/>
              </a:rPr>
              <a:t> </a:t>
            </a:r>
            <a:r>
              <a:rPr lang="en-US" sz="2400" dirty="0" err="1" smtClean="0">
                <a:latin typeface="Helvetica"/>
                <a:cs typeface="Helvetica"/>
              </a:rPr>
              <a:t>che</a:t>
            </a:r>
            <a:r>
              <a:rPr lang="en-US" sz="2400" dirty="0" smtClean="0">
                <a:latin typeface="Helvetica"/>
                <a:cs typeface="Helvetica"/>
              </a:rPr>
              <a:t> </a:t>
            </a:r>
            <a:r>
              <a:rPr lang="en-US" sz="2400" dirty="0" err="1" smtClean="0">
                <a:latin typeface="Helvetica"/>
                <a:cs typeface="Helvetica"/>
              </a:rPr>
              <a:t>possiamo</a:t>
            </a:r>
            <a:r>
              <a:rPr lang="en-US" sz="2400" dirty="0" smtClean="0">
                <a:latin typeface="Helvetica"/>
                <a:cs typeface="Helvetica"/>
              </a:rPr>
              <a:t> </a:t>
            </a:r>
            <a:r>
              <a:rPr lang="en-US" sz="2400" dirty="0" err="1" smtClean="0">
                <a:latin typeface="Helvetica"/>
                <a:cs typeface="Helvetica"/>
              </a:rPr>
              <a:t>andare</a:t>
            </a:r>
            <a:r>
              <a:rPr lang="en-US" sz="2400" dirty="0" smtClean="0">
                <a:latin typeface="Helvetica"/>
                <a:cs typeface="Helvetica"/>
              </a:rPr>
              <a:t> a </a:t>
            </a:r>
            <a:r>
              <a:rPr lang="en-US" sz="2400" dirty="0" err="1" smtClean="0">
                <a:latin typeface="Helvetica"/>
                <a:cs typeface="Helvetica"/>
              </a:rPr>
              <a:t>studiare</a:t>
            </a:r>
            <a:r>
              <a:rPr lang="en-US" sz="2400" dirty="0" smtClean="0">
                <a:latin typeface="Helvetica"/>
                <a:cs typeface="Helvetica"/>
              </a:rPr>
              <a:t>.</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36</a:t>
            </a:fld>
            <a:endParaRPr lang="it-IT">
              <a:solidFill>
                <a:srgbClr val="FFFF00"/>
              </a:solidFill>
            </a:endParaRPr>
          </a:p>
        </p:txBody>
      </p:sp>
    </p:spTree>
    <p:extLst>
      <p:ext uri="{BB962C8B-B14F-4D97-AF65-F5344CB8AC3E}">
        <p14:creationId xmlns:p14="http://schemas.microsoft.com/office/powerpoint/2010/main" val="11359202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SCELTA DELL’OPPORTUNA RAPPRESENTAZIONE</a:t>
            </a:r>
          </a:p>
        </p:txBody>
      </p:sp>
      <p:pic>
        <p:nvPicPr>
          <p:cNvPr id="5" name="Picture 4" descr="08_theyrule.png"/>
          <p:cNvPicPr>
            <a:picLocks noChangeAspect="1"/>
          </p:cNvPicPr>
          <p:nvPr/>
        </p:nvPicPr>
        <p:blipFill>
          <a:blip r:embed="rId2"/>
          <a:stretch>
            <a:fillRect/>
          </a:stretch>
        </p:blipFill>
        <p:spPr>
          <a:xfrm>
            <a:off x="0" y="707300"/>
            <a:ext cx="9144000" cy="5715001"/>
          </a:xfrm>
          <a:prstGeom prst="rect">
            <a:avLst/>
          </a:prstGeom>
        </p:spPr>
      </p:pic>
      <p:sp>
        <p:nvSpPr>
          <p:cNvPr id="7" name="TextBox 5"/>
          <p:cNvSpPr txBox="1"/>
          <p:nvPr/>
        </p:nvSpPr>
        <p:spPr>
          <a:xfrm>
            <a:off x="4572000" y="2781300"/>
            <a:ext cx="4229099" cy="1569660"/>
          </a:xfrm>
          <a:prstGeom prst="rect">
            <a:avLst/>
          </a:prstGeom>
          <a:solidFill>
            <a:schemeClr val="bg1">
              <a:alpha val="70000"/>
            </a:schemeClr>
          </a:solidFill>
        </p:spPr>
        <p:txBody>
          <a:bodyPr wrap="square" rtlCol="0">
            <a:spAutoFit/>
          </a:bodyPr>
          <a:lstStyle/>
          <a:p>
            <a:r>
              <a:rPr lang="en-US" sz="2400" b="1" dirty="0" smtClean="0">
                <a:latin typeface="Helvetica"/>
                <a:cs typeface="Helvetica"/>
              </a:rPr>
              <a:t>If you connect individuals that work with each other, you will explore </a:t>
            </a:r>
          </a:p>
          <a:p>
            <a:r>
              <a:rPr lang="en-US" sz="2400" b="1" dirty="0" smtClean="0">
                <a:latin typeface="Helvetica"/>
                <a:cs typeface="Helvetica"/>
              </a:rPr>
              <a:t>the </a:t>
            </a:r>
            <a:r>
              <a:rPr lang="en-US" sz="2400" b="1" i="1" dirty="0" smtClean="0">
                <a:solidFill>
                  <a:srgbClr val="FFFF00"/>
                </a:solidFill>
                <a:latin typeface="Helvetica"/>
                <a:cs typeface="Helvetica"/>
              </a:rPr>
              <a:t>professional network.</a:t>
            </a:r>
            <a:endParaRPr lang="en-US" sz="2400" b="1" dirty="0" smtClean="0">
              <a:solidFill>
                <a:srgbClr val="FFFF00"/>
              </a:solidFill>
              <a:latin typeface="Helvetica"/>
              <a:cs typeface="Helvetica"/>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37</a:t>
            </a:fld>
            <a:endParaRPr lang="it-IT">
              <a:solidFill>
                <a:srgbClr val="FFFF00"/>
              </a:solidFill>
            </a:endParaRPr>
          </a:p>
        </p:txBody>
      </p:sp>
    </p:spTree>
    <p:extLst>
      <p:ext uri="{BB962C8B-B14F-4D97-AF65-F5344CB8AC3E}">
        <p14:creationId xmlns:p14="http://schemas.microsoft.com/office/powerpoint/2010/main" val="1136960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SCELTA DELL’OPPORTUNA RAPPRESENTAZIONE</a:t>
            </a:r>
          </a:p>
        </p:txBody>
      </p:sp>
      <p:pic>
        <p:nvPicPr>
          <p:cNvPr id="5" name="Picture 4" descr="07_sexnet.jpg"/>
          <p:cNvPicPr>
            <a:picLocks noChangeAspect="1"/>
          </p:cNvPicPr>
          <p:nvPr/>
        </p:nvPicPr>
        <p:blipFill>
          <a:blip r:embed="rId2"/>
          <a:stretch>
            <a:fillRect/>
          </a:stretch>
        </p:blipFill>
        <p:spPr>
          <a:xfrm>
            <a:off x="1" y="803750"/>
            <a:ext cx="9175574" cy="5734733"/>
          </a:xfrm>
          <a:prstGeom prst="rect">
            <a:avLst/>
          </a:prstGeom>
        </p:spPr>
      </p:pic>
      <p:sp>
        <p:nvSpPr>
          <p:cNvPr id="6" name="TextBox 5"/>
          <p:cNvSpPr txBox="1"/>
          <p:nvPr/>
        </p:nvSpPr>
        <p:spPr>
          <a:xfrm>
            <a:off x="5502619" y="1065539"/>
            <a:ext cx="3416298" cy="1631216"/>
          </a:xfrm>
          <a:prstGeom prst="rect">
            <a:avLst/>
          </a:prstGeom>
          <a:solidFill>
            <a:schemeClr val="bg1">
              <a:alpha val="70000"/>
            </a:schemeClr>
          </a:solidFill>
        </p:spPr>
        <p:txBody>
          <a:bodyPr wrap="square" rtlCol="0">
            <a:spAutoFit/>
          </a:bodyPr>
          <a:lstStyle/>
          <a:p>
            <a:r>
              <a:rPr lang="en-US" sz="2000" b="1" dirty="0" smtClean="0">
                <a:latin typeface="Helvetica"/>
                <a:cs typeface="Helvetica"/>
              </a:rPr>
              <a:t>If you connect those that have a romantic and sexual relationship, you will be exploring the </a:t>
            </a:r>
            <a:r>
              <a:rPr lang="en-US" sz="2000" b="1" i="1" dirty="0" smtClean="0">
                <a:solidFill>
                  <a:srgbClr val="FFFF00"/>
                </a:solidFill>
                <a:latin typeface="Helvetica"/>
                <a:cs typeface="Helvetica"/>
              </a:rPr>
              <a:t>sexual networks</a:t>
            </a:r>
            <a:r>
              <a:rPr lang="en-US" sz="2000" b="1" i="1" dirty="0" smtClean="0">
                <a:latin typeface="Helvetica"/>
                <a:cs typeface="Helvetica"/>
              </a:rPr>
              <a:t>.</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38</a:t>
            </a:fld>
            <a:endParaRPr lang="it-IT">
              <a:solidFill>
                <a:srgbClr val="FFFF00"/>
              </a:solidFill>
            </a:endParaRPr>
          </a:p>
        </p:txBody>
      </p:sp>
    </p:spTree>
    <p:extLst>
      <p:ext uri="{BB962C8B-B14F-4D97-AF65-F5344CB8AC3E}">
        <p14:creationId xmlns:p14="http://schemas.microsoft.com/office/powerpoint/2010/main" val="5983996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SCELTA DELL’OPPORTUNA RAPPRESENTAZIONE</a:t>
            </a:r>
          </a:p>
        </p:txBody>
      </p:sp>
      <p:sp>
        <p:nvSpPr>
          <p:cNvPr id="5" name="TextBox 5"/>
          <p:cNvSpPr txBox="1"/>
          <p:nvPr/>
        </p:nvSpPr>
        <p:spPr>
          <a:xfrm>
            <a:off x="843056" y="2056445"/>
            <a:ext cx="7467600" cy="2308324"/>
          </a:xfrm>
          <a:prstGeom prst="rect">
            <a:avLst/>
          </a:prstGeom>
          <a:solidFill>
            <a:schemeClr val="bg1">
              <a:alpha val="40000"/>
            </a:schemeClr>
          </a:solidFill>
        </p:spPr>
        <p:txBody>
          <a:bodyPr wrap="square" rtlCol="0">
            <a:spAutoFit/>
          </a:bodyPr>
          <a:lstStyle/>
          <a:p>
            <a:r>
              <a:rPr lang="en-US" sz="2400" dirty="0" err="1" smtClean="0">
                <a:latin typeface="Helvetica"/>
                <a:cs typeface="Helvetica"/>
              </a:rPr>
              <a:t>Possiamo</a:t>
            </a:r>
            <a:r>
              <a:rPr lang="en-US" sz="2400" dirty="0" smtClean="0">
                <a:latin typeface="Helvetica"/>
                <a:cs typeface="Helvetica"/>
              </a:rPr>
              <a:t> </a:t>
            </a:r>
            <a:r>
              <a:rPr lang="en-US" sz="2400" dirty="0" err="1" smtClean="0">
                <a:latin typeface="Helvetica"/>
                <a:cs typeface="Helvetica"/>
              </a:rPr>
              <a:t>anche</a:t>
            </a:r>
            <a:r>
              <a:rPr lang="en-US" sz="2400" dirty="0" smtClean="0">
                <a:latin typeface="Helvetica"/>
                <a:cs typeface="Helvetica"/>
              </a:rPr>
              <a:t> </a:t>
            </a:r>
            <a:r>
              <a:rPr lang="en-US" sz="2400" dirty="0" err="1" smtClean="0">
                <a:latin typeface="Helvetica"/>
                <a:cs typeface="Helvetica"/>
              </a:rPr>
              <a:t>decidere</a:t>
            </a:r>
            <a:r>
              <a:rPr lang="en-US" sz="2400" dirty="0" smtClean="0">
                <a:latin typeface="Helvetica"/>
                <a:cs typeface="Helvetica"/>
              </a:rPr>
              <a:t> di </a:t>
            </a:r>
            <a:r>
              <a:rPr lang="en-US" sz="2400" dirty="0" err="1" smtClean="0">
                <a:latin typeface="Helvetica"/>
                <a:cs typeface="Helvetica"/>
              </a:rPr>
              <a:t>connettere</a:t>
            </a:r>
            <a:r>
              <a:rPr lang="en-US" sz="2400" dirty="0" smtClean="0">
                <a:latin typeface="Helvetica"/>
                <a:cs typeface="Helvetica"/>
              </a:rPr>
              <a:t> </a:t>
            </a:r>
            <a:r>
              <a:rPr lang="en-US" sz="2400" dirty="0" err="1" smtClean="0">
                <a:latin typeface="Helvetica"/>
                <a:cs typeface="Helvetica"/>
              </a:rPr>
              <a:t>gli</a:t>
            </a:r>
            <a:r>
              <a:rPr lang="en-US" sz="2400" dirty="0" smtClean="0">
                <a:latin typeface="Helvetica"/>
                <a:cs typeface="Helvetica"/>
              </a:rPr>
              <a:t> </a:t>
            </a:r>
            <a:r>
              <a:rPr lang="en-US" sz="2400" dirty="0" err="1" smtClean="0">
                <a:latin typeface="Helvetica"/>
                <a:cs typeface="Helvetica"/>
              </a:rPr>
              <a:t>individui</a:t>
            </a:r>
            <a:r>
              <a:rPr lang="en-US" sz="2400" dirty="0" smtClean="0">
                <a:latin typeface="Helvetica"/>
                <a:cs typeface="Helvetica"/>
              </a:rPr>
              <a:t> </a:t>
            </a:r>
            <a:r>
              <a:rPr lang="en-US" sz="2400" dirty="0" err="1" smtClean="0">
                <a:latin typeface="Helvetica"/>
                <a:cs typeface="Helvetica"/>
              </a:rPr>
              <a:t>basabdoci</a:t>
            </a:r>
            <a:r>
              <a:rPr lang="en-US" sz="2400" dirty="0" smtClean="0">
                <a:latin typeface="Helvetica"/>
                <a:cs typeface="Helvetica"/>
              </a:rPr>
              <a:t> </a:t>
            </a:r>
            <a:r>
              <a:rPr lang="en-US" sz="2400" dirty="0" err="1" smtClean="0">
                <a:latin typeface="Helvetica"/>
                <a:cs typeface="Helvetica"/>
              </a:rPr>
              <a:t>sul</a:t>
            </a:r>
            <a:r>
              <a:rPr lang="en-US" sz="2400" dirty="0" smtClean="0">
                <a:latin typeface="Helvetica"/>
                <a:cs typeface="Helvetica"/>
              </a:rPr>
              <a:t> </a:t>
            </a:r>
            <a:r>
              <a:rPr lang="en-US" sz="2400" dirty="0" err="1" smtClean="0">
                <a:latin typeface="Helvetica"/>
                <a:cs typeface="Helvetica"/>
              </a:rPr>
              <a:t>loro</a:t>
            </a:r>
            <a:r>
              <a:rPr lang="en-US" sz="2400" dirty="0" smtClean="0">
                <a:latin typeface="Helvetica"/>
                <a:cs typeface="Helvetica"/>
              </a:rPr>
              <a:t> </a:t>
            </a:r>
            <a:r>
              <a:rPr lang="en-US" sz="2400" dirty="0" err="1" smtClean="0">
                <a:latin typeface="Helvetica"/>
                <a:cs typeface="Helvetica"/>
              </a:rPr>
              <a:t>nome</a:t>
            </a:r>
            <a:r>
              <a:rPr lang="en-US" sz="2400" dirty="0" smtClean="0">
                <a:latin typeface="Helvetica"/>
                <a:cs typeface="Helvetica"/>
              </a:rPr>
              <a:t> (</a:t>
            </a:r>
            <a:r>
              <a:rPr lang="en-US" sz="2400" i="1" dirty="0" smtClean="0">
                <a:latin typeface="Helvetica"/>
                <a:cs typeface="Helvetica"/>
              </a:rPr>
              <a:t>ad </a:t>
            </a:r>
            <a:r>
              <a:rPr lang="en-US" sz="2400" i="1" dirty="0" err="1" smtClean="0">
                <a:latin typeface="Helvetica"/>
                <a:cs typeface="Helvetica"/>
              </a:rPr>
              <a:t>esempio</a:t>
            </a:r>
            <a:r>
              <a:rPr lang="en-US" sz="2400" i="1" dirty="0" smtClean="0">
                <a:latin typeface="Helvetica"/>
                <a:cs typeface="Helvetica"/>
              </a:rPr>
              <a:t> </a:t>
            </a:r>
            <a:r>
              <a:rPr lang="en-US" sz="2400" i="1" dirty="0" err="1" smtClean="0">
                <a:latin typeface="Helvetica"/>
                <a:cs typeface="Helvetica"/>
              </a:rPr>
              <a:t>collegare</a:t>
            </a:r>
            <a:r>
              <a:rPr lang="en-US" sz="2400" i="1" dirty="0" smtClean="0">
                <a:latin typeface="Helvetica"/>
                <a:cs typeface="Helvetica"/>
              </a:rPr>
              <a:t> </a:t>
            </a:r>
            <a:r>
              <a:rPr lang="en-US" sz="2400" i="1" dirty="0" err="1" smtClean="0">
                <a:latin typeface="Helvetica"/>
                <a:cs typeface="Helvetica"/>
              </a:rPr>
              <a:t>tutti</a:t>
            </a:r>
            <a:r>
              <a:rPr lang="en-US" sz="2400" i="1" dirty="0" smtClean="0">
                <a:latin typeface="Helvetica"/>
                <a:cs typeface="Helvetica"/>
              </a:rPr>
              <a:t> </a:t>
            </a:r>
          </a:p>
          <a:p>
            <a:r>
              <a:rPr lang="en-US" sz="2400" i="1" dirty="0" err="1" smtClean="0">
                <a:latin typeface="Helvetica"/>
                <a:cs typeface="Helvetica"/>
              </a:rPr>
              <a:t>i</a:t>
            </a:r>
            <a:r>
              <a:rPr lang="en-US" sz="2400" i="1" dirty="0" smtClean="0">
                <a:latin typeface="Helvetica"/>
                <a:cs typeface="Helvetica"/>
              </a:rPr>
              <a:t> Mario </a:t>
            </a:r>
            <a:r>
              <a:rPr lang="en-US" sz="2400" i="1" dirty="0" err="1" smtClean="0">
                <a:latin typeface="Helvetica"/>
                <a:cs typeface="Helvetica"/>
              </a:rPr>
              <a:t>tra</a:t>
            </a:r>
            <a:r>
              <a:rPr lang="en-US" sz="2400" i="1" dirty="0" smtClean="0">
                <a:latin typeface="Helvetica"/>
                <a:cs typeface="Helvetica"/>
              </a:rPr>
              <a:t> di </a:t>
            </a:r>
            <a:r>
              <a:rPr lang="en-US" sz="2400" i="1" dirty="0" err="1" smtClean="0">
                <a:latin typeface="Helvetica"/>
                <a:cs typeface="Helvetica"/>
              </a:rPr>
              <a:t>loro</a:t>
            </a:r>
            <a:r>
              <a:rPr lang="en-US" sz="2400" dirty="0" smtClean="0">
                <a:latin typeface="Helvetica"/>
                <a:cs typeface="Helvetica"/>
              </a:rPr>
              <a:t>), </a:t>
            </a:r>
            <a:r>
              <a:rPr lang="en-US" sz="2400" dirty="0" err="1" smtClean="0">
                <a:latin typeface="Helvetica"/>
                <a:cs typeface="Helvetica"/>
              </a:rPr>
              <a:t>però</a:t>
            </a:r>
            <a:r>
              <a:rPr lang="en-US" sz="2400" dirty="0" smtClean="0">
                <a:latin typeface="Helvetica"/>
                <a:cs typeface="Helvetica"/>
              </a:rPr>
              <a:t> in </a:t>
            </a:r>
            <a:r>
              <a:rPr lang="en-US" sz="2400" dirty="0" err="1" smtClean="0">
                <a:latin typeface="Helvetica"/>
                <a:cs typeface="Helvetica"/>
              </a:rPr>
              <a:t>questo</a:t>
            </a:r>
            <a:r>
              <a:rPr lang="en-US" sz="2400" dirty="0" smtClean="0">
                <a:latin typeface="Helvetica"/>
                <a:cs typeface="Helvetica"/>
              </a:rPr>
              <a:t> </a:t>
            </a:r>
            <a:r>
              <a:rPr lang="en-US" sz="2400" dirty="0" err="1" smtClean="0">
                <a:latin typeface="Helvetica"/>
                <a:cs typeface="Helvetica"/>
              </a:rPr>
              <a:t>caso</a:t>
            </a:r>
            <a:r>
              <a:rPr lang="en-US" sz="2400" dirty="0" smtClean="0">
                <a:latin typeface="Helvetica"/>
                <a:cs typeface="Helvetica"/>
              </a:rPr>
              <a:t> </a:t>
            </a:r>
            <a:r>
              <a:rPr lang="en-US" sz="2400" dirty="0" err="1" smtClean="0">
                <a:latin typeface="Helvetica"/>
                <a:cs typeface="Helvetica"/>
              </a:rPr>
              <a:t>cosa</a:t>
            </a:r>
            <a:r>
              <a:rPr lang="en-US" sz="2400" dirty="0" smtClean="0">
                <a:latin typeface="Helvetica"/>
                <a:cs typeface="Helvetica"/>
              </a:rPr>
              <a:t> </a:t>
            </a:r>
            <a:r>
              <a:rPr lang="en-US" sz="2400" dirty="0" err="1" smtClean="0">
                <a:latin typeface="Helvetica"/>
                <a:cs typeface="Helvetica"/>
              </a:rPr>
              <a:t>stiamo</a:t>
            </a:r>
            <a:r>
              <a:rPr lang="en-US" sz="2400" dirty="0" smtClean="0">
                <a:latin typeface="Helvetica"/>
                <a:cs typeface="Helvetica"/>
              </a:rPr>
              <a:t> </a:t>
            </a:r>
            <a:r>
              <a:rPr lang="en-US" sz="2400" dirty="0" err="1" smtClean="0">
                <a:latin typeface="Helvetica"/>
                <a:cs typeface="Helvetica"/>
              </a:rPr>
              <a:t>studiando</a:t>
            </a:r>
            <a:r>
              <a:rPr lang="en-US" sz="2400" dirty="0" smtClean="0">
                <a:latin typeface="Helvetica"/>
                <a:cs typeface="Helvetica"/>
              </a:rPr>
              <a:t>? </a:t>
            </a:r>
          </a:p>
          <a:p>
            <a:endParaRPr lang="en-US" sz="2400" dirty="0" smtClean="0">
              <a:latin typeface="Helvetica"/>
              <a:cs typeface="Helvetica"/>
            </a:endParaRPr>
          </a:p>
          <a:p>
            <a:r>
              <a:rPr lang="en-US" sz="2400" dirty="0" err="1" smtClean="0">
                <a:latin typeface="Helvetica"/>
                <a:cs typeface="Helvetica"/>
              </a:rPr>
              <a:t>Questo</a:t>
            </a:r>
            <a:r>
              <a:rPr lang="en-US" sz="2400" dirty="0" smtClean="0">
                <a:latin typeface="Helvetica"/>
                <a:cs typeface="Helvetica"/>
              </a:rPr>
              <a:t> </a:t>
            </a:r>
            <a:r>
              <a:rPr lang="en-US" sz="2400" dirty="0" err="1" smtClean="0">
                <a:latin typeface="Helvetica"/>
                <a:cs typeface="Helvetica"/>
              </a:rPr>
              <a:t>è</a:t>
            </a:r>
            <a:r>
              <a:rPr lang="en-US" sz="2400" dirty="0" smtClean="0">
                <a:latin typeface="Helvetica"/>
                <a:cs typeface="Helvetica"/>
              </a:rPr>
              <a:t> </a:t>
            </a:r>
            <a:r>
              <a:rPr lang="en-US" sz="2400" dirty="0" err="1" smtClean="0">
                <a:latin typeface="Helvetica"/>
                <a:cs typeface="Helvetica"/>
              </a:rPr>
              <a:t>sicuramente</a:t>
            </a:r>
            <a:r>
              <a:rPr lang="en-US" sz="2400" dirty="0" smtClean="0">
                <a:latin typeface="Helvetica"/>
                <a:cs typeface="Helvetica"/>
              </a:rPr>
              <a:t> un network, </a:t>
            </a:r>
            <a:r>
              <a:rPr lang="en-US" sz="2400" dirty="0" err="1" smtClean="0">
                <a:latin typeface="Helvetica"/>
                <a:cs typeface="Helvetica"/>
              </a:rPr>
              <a:t>tuttavia</a:t>
            </a:r>
            <a:r>
              <a:rPr lang="is-IS" sz="2400" dirty="0" smtClean="0">
                <a:latin typeface="Helvetica"/>
                <a:cs typeface="Helvetica"/>
              </a:rPr>
              <a:t>…..</a:t>
            </a:r>
            <a:endParaRPr lang="en-US" sz="2400" dirty="0">
              <a:latin typeface="Helvetica"/>
              <a:cs typeface="Helvetica"/>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39</a:t>
            </a:fld>
            <a:endParaRPr lang="it-IT">
              <a:solidFill>
                <a:srgbClr val="FFFF00"/>
              </a:solidFill>
            </a:endParaRPr>
          </a:p>
        </p:txBody>
      </p:sp>
    </p:spTree>
    <p:extLst>
      <p:ext uri="{BB962C8B-B14F-4D97-AF65-F5344CB8AC3E}">
        <p14:creationId xmlns:p14="http://schemas.microsoft.com/office/powerpoint/2010/main" val="26897686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1896" y="2766264"/>
            <a:ext cx="7467600" cy="1143000"/>
          </a:xfrm>
        </p:spPr>
        <p:txBody>
          <a:bodyPr>
            <a:noAutofit/>
          </a:bodyPr>
          <a:lstStyle/>
          <a:p>
            <a:pPr algn="ctr"/>
            <a:r>
              <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 TEORIA</a:t>
            </a:r>
            <a:br>
              <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DEI</a:t>
            </a:r>
            <a:br>
              <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NETWORK</a:t>
            </a:r>
            <a:endParaRPr lang="it-IT"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Segnaposto numero diapositiva 2"/>
          <p:cNvSpPr>
            <a:spLocks noGrp="1"/>
          </p:cNvSpPr>
          <p:nvPr>
            <p:ph type="sldNum" sz="quarter" idx="12"/>
          </p:nvPr>
        </p:nvSpPr>
        <p:spPr/>
        <p:txBody>
          <a:bodyPr/>
          <a:lstStyle/>
          <a:p>
            <a:fld id="{E95BF586-1B0B-BA46-82D0-50D6FEB04D54}" type="slidenum">
              <a:rPr lang="it-IT" smtClean="0">
                <a:solidFill>
                  <a:srgbClr val="FFFF00"/>
                </a:solidFill>
              </a:rPr>
              <a:t>4</a:t>
            </a:fld>
            <a:endParaRPr lang="it-IT" dirty="0">
              <a:solidFill>
                <a:srgbClr val="FFFF00"/>
              </a:solidFill>
            </a:endParaRPr>
          </a:p>
        </p:txBody>
      </p:sp>
    </p:spTree>
    <p:extLst>
      <p:ext uri="{BB962C8B-B14F-4D97-AF65-F5344CB8AC3E}">
        <p14:creationId xmlns:p14="http://schemas.microsoft.com/office/powerpoint/2010/main" val="269209802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NETWORK INDIRETTI VS. NETWORK DIRETTI</a:t>
            </a:r>
          </a:p>
        </p:txBody>
      </p:sp>
      <p:sp>
        <p:nvSpPr>
          <p:cNvPr id="5" name="Rectangle 79"/>
          <p:cNvSpPr/>
          <p:nvPr/>
        </p:nvSpPr>
        <p:spPr>
          <a:xfrm>
            <a:off x="4419600" y="671612"/>
            <a:ext cx="76200" cy="6063816"/>
          </a:xfrm>
          <a:prstGeom prst="rect">
            <a:avLst/>
          </a:prstGeom>
          <a:solidFill>
            <a:srgbClr val="EFE1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6" name="TextBox 15"/>
          <p:cNvSpPr txBox="1"/>
          <p:nvPr/>
        </p:nvSpPr>
        <p:spPr>
          <a:xfrm>
            <a:off x="867507" y="711789"/>
            <a:ext cx="1981200" cy="461665"/>
          </a:xfrm>
          <a:prstGeom prst="rect">
            <a:avLst/>
          </a:prstGeom>
          <a:noFill/>
        </p:spPr>
        <p:txBody>
          <a:bodyPr wrap="square" rtlCol="0">
            <a:spAutoFit/>
          </a:bodyPr>
          <a:lstStyle/>
          <a:p>
            <a:r>
              <a:rPr lang="en-US" sz="2400" b="1" dirty="0" smtClean="0">
                <a:latin typeface="Helvetica"/>
                <a:cs typeface="Helvetica"/>
              </a:rPr>
              <a:t>INDIRETTI</a:t>
            </a:r>
            <a:endParaRPr lang="en-US" sz="2400" dirty="0">
              <a:latin typeface="Helvetica"/>
              <a:cs typeface="Helvetica"/>
            </a:endParaRPr>
          </a:p>
        </p:txBody>
      </p:sp>
      <p:sp>
        <p:nvSpPr>
          <p:cNvPr id="7" name="TextBox 17"/>
          <p:cNvSpPr txBox="1"/>
          <p:nvPr/>
        </p:nvSpPr>
        <p:spPr>
          <a:xfrm>
            <a:off x="5962357" y="711789"/>
            <a:ext cx="1981200" cy="461665"/>
          </a:xfrm>
          <a:prstGeom prst="rect">
            <a:avLst/>
          </a:prstGeom>
          <a:noFill/>
        </p:spPr>
        <p:txBody>
          <a:bodyPr wrap="square" rtlCol="0">
            <a:spAutoFit/>
          </a:bodyPr>
          <a:lstStyle/>
          <a:p>
            <a:r>
              <a:rPr lang="en-US" sz="2400" b="1" dirty="0" smtClean="0">
                <a:latin typeface="Helvetica"/>
                <a:cs typeface="Helvetica"/>
              </a:rPr>
              <a:t>DIRETTI</a:t>
            </a:r>
            <a:endParaRPr lang="en-US" sz="2400" dirty="0">
              <a:latin typeface="Helvetica"/>
              <a:cs typeface="Helvetica"/>
            </a:endParaRPr>
          </a:p>
        </p:txBody>
      </p:sp>
      <p:sp>
        <p:nvSpPr>
          <p:cNvPr id="8" name="Text Box 3"/>
          <p:cNvSpPr txBox="1">
            <a:spLocks noChangeArrowheads="1"/>
          </p:cNvSpPr>
          <p:nvPr/>
        </p:nvSpPr>
        <p:spPr bwMode="auto">
          <a:xfrm>
            <a:off x="304800" y="1287840"/>
            <a:ext cx="3810000" cy="923330"/>
          </a:xfrm>
          <a:prstGeom prst="rect">
            <a:avLst/>
          </a:prstGeom>
          <a:noFill/>
          <a:ln w="9525">
            <a:noFill/>
            <a:miter lim="800000"/>
            <a:headEnd/>
            <a:tailEnd/>
          </a:ln>
        </p:spPr>
        <p:txBody>
          <a:bodyPr wrap="square">
            <a:prstTxWarp prst="textNoShape">
              <a:avLst/>
            </a:prstTxWarp>
            <a:spAutoFit/>
          </a:bodyPr>
          <a:lstStyle/>
          <a:p>
            <a:pPr eaLnBrk="1" hangingPunct="1"/>
            <a:r>
              <a:rPr lang="en-US" b="1" dirty="0" smtClean="0">
                <a:latin typeface="Helvetica"/>
                <a:cs typeface="Helvetica"/>
              </a:rPr>
              <a:t>Link: </a:t>
            </a:r>
            <a:r>
              <a:rPr lang="en-US" dirty="0" err="1" smtClean="0">
                <a:latin typeface="Helvetica"/>
                <a:cs typeface="Helvetica"/>
              </a:rPr>
              <a:t>Indiretti</a:t>
            </a:r>
            <a:r>
              <a:rPr lang="en-US" dirty="0" smtClean="0">
                <a:latin typeface="Helvetica"/>
                <a:cs typeface="Helvetica"/>
              </a:rPr>
              <a:t> (</a:t>
            </a:r>
            <a:r>
              <a:rPr lang="en-US" i="1" dirty="0" err="1" smtClean="0">
                <a:latin typeface="Helvetica"/>
                <a:cs typeface="Helvetica"/>
              </a:rPr>
              <a:t>sono</a:t>
            </a:r>
            <a:r>
              <a:rPr lang="en-US" i="1" dirty="0" smtClean="0">
                <a:latin typeface="Helvetica"/>
                <a:cs typeface="Helvetica"/>
              </a:rPr>
              <a:t> </a:t>
            </a:r>
            <a:r>
              <a:rPr lang="en-US" i="1" dirty="0" err="1" smtClean="0">
                <a:latin typeface="Helvetica"/>
                <a:cs typeface="Helvetica"/>
              </a:rPr>
              <a:t>simmetrici</a:t>
            </a:r>
            <a:r>
              <a:rPr lang="en-US" dirty="0" smtClean="0">
                <a:latin typeface="Helvetica"/>
                <a:cs typeface="Helvetica"/>
              </a:rPr>
              <a:t>) 	</a:t>
            </a:r>
          </a:p>
          <a:p>
            <a:pPr eaLnBrk="1" hangingPunct="1"/>
            <a:r>
              <a:rPr lang="en-US" b="1" dirty="0" err="1" smtClean="0">
                <a:latin typeface="Helvetica"/>
                <a:cs typeface="Helvetica"/>
              </a:rPr>
              <a:t>Grafi</a:t>
            </a:r>
            <a:r>
              <a:rPr lang="en-US" b="1" dirty="0" smtClean="0">
                <a:latin typeface="Helvetica"/>
                <a:cs typeface="Helvetica"/>
              </a:rPr>
              <a:t>:</a:t>
            </a:r>
            <a:r>
              <a:rPr lang="en-US" b="1" dirty="0" smtClean="0"/>
              <a:t>     </a:t>
            </a:r>
            <a:endParaRPr lang="en-US" b="1" dirty="0"/>
          </a:p>
        </p:txBody>
      </p:sp>
      <p:pic>
        <p:nvPicPr>
          <p:cNvPr id="9" name="Picture 14" descr="11.png"/>
          <p:cNvPicPr>
            <a:picLocks noChangeAspect="1"/>
          </p:cNvPicPr>
          <p:nvPr/>
        </p:nvPicPr>
        <p:blipFill>
          <a:blip r:embed="rId2"/>
          <a:stretch>
            <a:fillRect/>
          </a:stretch>
        </p:blipFill>
        <p:spPr>
          <a:xfrm>
            <a:off x="304800" y="2291834"/>
            <a:ext cx="3904077" cy="2008619"/>
          </a:xfrm>
          <a:prstGeom prst="rect">
            <a:avLst/>
          </a:prstGeom>
          <a:solidFill>
            <a:schemeClr val="tx1"/>
          </a:solidFill>
          <a:ln>
            <a:noFill/>
          </a:ln>
        </p:spPr>
      </p:pic>
      <p:sp>
        <p:nvSpPr>
          <p:cNvPr id="12" name="Rectangle 2"/>
          <p:cNvSpPr>
            <a:spLocks/>
          </p:cNvSpPr>
          <p:nvPr/>
        </p:nvSpPr>
        <p:spPr bwMode="auto">
          <a:xfrm>
            <a:off x="867507" y="2384167"/>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smtClean="0">
                <a:solidFill>
                  <a:schemeClr val="bg1"/>
                </a:solidFill>
                <a:latin typeface="Helvetica"/>
                <a:ea typeface="Trebuchet MS" pitchFamily="-112" charset="0"/>
                <a:cs typeface="Helvetica"/>
                <a:sym typeface="Trebuchet MS" pitchFamily="-112" charset="0"/>
              </a:rPr>
              <a:t>A</a:t>
            </a:r>
            <a:endParaRPr lang="en-US" sz="1200" b="1" dirty="0">
              <a:solidFill>
                <a:schemeClr val="bg1"/>
              </a:solidFill>
              <a:latin typeface="Helvetica"/>
              <a:ea typeface="Trebuchet MS" pitchFamily="-112" charset="0"/>
              <a:cs typeface="Helvetica"/>
              <a:sym typeface="Trebuchet MS" pitchFamily="-112" charset="0"/>
            </a:endParaRPr>
          </a:p>
        </p:txBody>
      </p:sp>
      <p:sp>
        <p:nvSpPr>
          <p:cNvPr id="13" name="Rectangle 2"/>
          <p:cNvSpPr>
            <a:spLocks/>
          </p:cNvSpPr>
          <p:nvPr/>
        </p:nvSpPr>
        <p:spPr bwMode="auto">
          <a:xfrm>
            <a:off x="834682" y="313003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smtClean="0">
                <a:solidFill>
                  <a:srgbClr val="000000"/>
                </a:solidFill>
                <a:latin typeface="Helvetica"/>
                <a:ea typeface="Trebuchet MS" pitchFamily="-112" charset="0"/>
                <a:cs typeface="Helvetica"/>
                <a:sym typeface="Trebuchet MS" pitchFamily="-112" charset="0"/>
              </a:rPr>
              <a:t>B</a:t>
            </a:r>
            <a:endParaRPr lang="en-US" sz="1200" b="1" dirty="0">
              <a:solidFill>
                <a:srgbClr val="000000"/>
              </a:solidFill>
              <a:latin typeface="Helvetica"/>
              <a:ea typeface="Trebuchet MS" pitchFamily="-112" charset="0"/>
              <a:cs typeface="Helvetica"/>
              <a:sym typeface="Trebuchet MS" pitchFamily="-112" charset="0"/>
            </a:endParaRPr>
          </a:p>
        </p:txBody>
      </p:sp>
      <p:sp>
        <p:nvSpPr>
          <p:cNvPr id="14" name="Rectangle 2"/>
          <p:cNvSpPr>
            <a:spLocks/>
          </p:cNvSpPr>
          <p:nvPr/>
        </p:nvSpPr>
        <p:spPr bwMode="auto">
          <a:xfrm>
            <a:off x="1142167" y="3958273"/>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smtClean="0">
                <a:solidFill>
                  <a:srgbClr val="000000"/>
                </a:solidFill>
                <a:latin typeface="Helvetica"/>
                <a:ea typeface="Trebuchet MS" pitchFamily="-112" charset="0"/>
                <a:cs typeface="Helvetica"/>
                <a:sym typeface="Trebuchet MS" pitchFamily="-112" charset="0"/>
              </a:rPr>
              <a:t>C</a:t>
            </a:r>
            <a:endParaRPr lang="en-US" sz="1200" b="1" dirty="0">
              <a:solidFill>
                <a:srgbClr val="000000"/>
              </a:solidFill>
              <a:latin typeface="Helvetica"/>
              <a:ea typeface="Trebuchet MS" pitchFamily="-112" charset="0"/>
              <a:cs typeface="Helvetica"/>
              <a:sym typeface="Trebuchet MS" pitchFamily="-112" charset="0"/>
            </a:endParaRPr>
          </a:p>
        </p:txBody>
      </p:sp>
      <p:sp>
        <p:nvSpPr>
          <p:cNvPr id="15" name="Rectangle 2"/>
          <p:cNvSpPr>
            <a:spLocks/>
          </p:cNvSpPr>
          <p:nvPr/>
        </p:nvSpPr>
        <p:spPr bwMode="auto">
          <a:xfrm>
            <a:off x="1661330" y="298162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smtClean="0">
                <a:solidFill>
                  <a:srgbClr val="000000"/>
                </a:solidFill>
                <a:latin typeface="Helvetica"/>
                <a:ea typeface="Trebuchet MS" pitchFamily="-112" charset="0"/>
                <a:cs typeface="Helvetica"/>
                <a:sym typeface="Trebuchet MS" pitchFamily="-112" charset="0"/>
              </a:rPr>
              <a:t>D</a:t>
            </a:r>
            <a:endParaRPr lang="en-US" sz="1200" b="1" dirty="0">
              <a:solidFill>
                <a:srgbClr val="000000"/>
              </a:solidFill>
              <a:latin typeface="Helvetica"/>
              <a:ea typeface="Trebuchet MS" pitchFamily="-112" charset="0"/>
              <a:cs typeface="Helvetica"/>
              <a:sym typeface="Trebuchet MS" pitchFamily="-112" charset="0"/>
            </a:endParaRPr>
          </a:p>
        </p:txBody>
      </p:sp>
      <p:sp>
        <p:nvSpPr>
          <p:cNvPr id="16" name="Rectangle 2"/>
          <p:cNvSpPr>
            <a:spLocks/>
          </p:cNvSpPr>
          <p:nvPr/>
        </p:nvSpPr>
        <p:spPr bwMode="auto">
          <a:xfrm>
            <a:off x="2301070" y="2806281"/>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smtClean="0">
                <a:solidFill>
                  <a:srgbClr val="000000"/>
                </a:solidFill>
                <a:latin typeface="Helvetica"/>
                <a:ea typeface="Trebuchet MS" pitchFamily="-112" charset="0"/>
                <a:cs typeface="Helvetica"/>
                <a:sym typeface="Trebuchet MS" pitchFamily="-112" charset="0"/>
              </a:rPr>
              <a:t>F</a:t>
            </a:r>
            <a:endParaRPr lang="en-US" sz="1200" b="1" dirty="0">
              <a:solidFill>
                <a:srgbClr val="000000"/>
              </a:solidFill>
              <a:latin typeface="Helvetica"/>
              <a:ea typeface="Trebuchet MS" pitchFamily="-112" charset="0"/>
              <a:cs typeface="Helvetica"/>
              <a:sym typeface="Trebuchet MS" pitchFamily="-112" charset="0"/>
            </a:endParaRPr>
          </a:p>
        </p:txBody>
      </p:sp>
      <p:sp>
        <p:nvSpPr>
          <p:cNvPr id="17" name="Rectangle 2"/>
          <p:cNvSpPr>
            <a:spLocks/>
          </p:cNvSpPr>
          <p:nvPr/>
        </p:nvSpPr>
        <p:spPr bwMode="auto">
          <a:xfrm>
            <a:off x="2848707" y="3558564"/>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smtClean="0">
                <a:solidFill>
                  <a:srgbClr val="000000"/>
                </a:solidFill>
                <a:latin typeface="Helvetica"/>
                <a:ea typeface="Trebuchet MS" pitchFamily="-112" charset="0"/>
                <a:cs typeface="Helvetica"/>
                <a:sym typeface="Trebuchet MS" pitchFamily="-112" charset="0"/>
              </a:rPr>
              <a:t>G</a:t>
            </a:r>
            <a:endParaRPr lang="en-US" sz="1200" b="1" dirty="0">
              <a:solidFill>
                <a:srgbClr val="000000"/>
              </a:solidFill>
              <a:latin typeface="Helvetica"/>
              <a:ea typeface="Trebuchet MS" pitchFamily="-112" charset="0"/>
              <a:cs typeface="Helvetica"/>
              <a:sym typeface="Trebuchet MS" pitchFamily="-112" charset="0"/>
            </a:endParaRPr>
          </a:p>
        </p:txBody>
      </p:sp>
      <p:sp>
        <p:nvSpPr>
          <p:cNvPr id="18" name="Rectangle 2"/>
          <p:cNvSpPr>
            <a:spLocks/>
          </p:cNvSpPr>
          <p:nvPr/>
        </p:nvSpPr>
        <p:spPr bwMode="auto">
          <a:xfrm>
            <a:off x="3398860" y="3958273"/>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smtClean="0">
                <a:solidFill>
                  <a:srgbClr val="000000"/>
                </a:solidFill>
                <a:latin typeface="Helvetica"/>
                <a:ea typeface="Trebuchet MS" pitchFamily="-112" charset="0"/>
                <a:cs typeface="Helvetica"/>
                <a:sym typeface="Trebuchet MS" pitchFamily="-112" charset="0"/>
              </a:rPr>
              <a:t>H</a:t>
            </a:r>
            <a:endParaRPr lang="en-US" sz="1200" b="1" dirty="0">
              <a:solidFill>
                <a:srgbClr val="000000"/>
              </a:solidFill>
              <a:latin typeface="Helvetica"/>
              <a:ea typeface="Trebuchet MS" pitchFamily="-112" charset="0"/>
              <a:cs typeface="Helvetica"/>
              <a:sym typeface="Trebuchet MS" pitchFamily="-112" charset="0"/>
            </a:endParaRPr>
          </a:p>
        </p:txBody>
      </p:sp>
      <p:sp>
        <p:nvSpPr>
          <p:cNvPr id="19" name="Rectangle 2"/>
          <p:cNvSpPr>
            <a:spLocks/>
          </p:cNvSpPr>
          <p:nvPr/>
        </p:nvSpPr>
        <p:spPr bwMode="auto">
          <a:xfrm>
            <a:off x="3745711" y="3166290"/>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smtClean="0">
                <a:solidFill>
                  <a:srgbClr val="000000"/>
                </a:solidFill>
                <a:latin typeface="Helvetica"/>
                <a:ea typeface="Trebuchet MS" pitchFamily="-112" charset="0"/>
                <a:cs typeface="Helvetica"/>
                <a:sym typeface="Trebuchet MS" pitchFamily="-112" charset="0"/>
              </a:rPr>
              <a:t>I</a:t>
            </a:r>
            <a:endParaRPr lang="en-US" sz="1200" b="1" dirty="0">
              <a:solidFill>
                <a:srgbClr val="000000"/>
              </a:solidFill>
              <a:latin typeface="Helvetica"/>
              <a:ea typeface="Trebuchet MS" pitchFamily="-112" charset="0"/>
              <a:cs typeface="Helvetica"/>
              <a:sym typeface="Trebuchet MS" pitchFamily="-112" charset="0"/>
            </a:endParaRPr>
          </a:p>
        </p:txBody>
      </p:sp>
      <p:sp>
        <p:nvSpPr>
          <p:cNvPr id="20" name="Rectangle 2"/>
          <p:cNvSpPr>
            <a:spLocks/>
          </p:cNvSpPr>
          <p:nvPr/>
        </p:nvSpPr>
        <p:spPr bwMode="auto">
          <a:xfrm>
            <a:off x="2026410" y="2333399"/>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smtClean="0">
                <a:solidFill>
                  <a:srgbClr val="000000"/>
                </a:solidFill>
                <a:latin typeface="Helvetica"/>
                <a:ea typeface="Trebuchet MS" pitchFamily="-112" charset="0"/>
                <a:cs typeface="Helvetica"/>
                <a:sym typeface="Trebuchet MS" pitchFamily="-112" charset="0"/>
              </a:rPr>
              <a:t>L</a:t>
            </a:r>
            <a:endParaRPr lang="en-US" sz="1200" b="1" dirty="0">
              <a:solidFill>
                <a:srgbClr val="000000"/>
              </a:solidFill>
              <a:latin typeface="Helvetica"/>
              <a:ea typeface="Trebuchet MS" pitchFamily="-112" charset="0"/>
              <a:cs typeface="Helvetica"/>
              <a:sym typeface="Trebuchet MS" pitchFamily="-112" charset="0"/>
            </a:endParaRPr>
          </a:p>
        </p:txBody>
      </p:sp>
      <p:sp>
        <p:nvSpPr>
          <p:cNvPr id="21" name="Rectangle 2"/>
          <p:cNvSpPr>
            <a:spLocks/>
          </p:cNvSpPr>
          <p:nvPr/>
        </p:nvSpPr>
        <p:spPr bwMode="auto">
          <a:xfrm>
            <a:off x="3722782" y="2796958"/>
            <a:ext cx="274660" cy="184666"/>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200" b="1" dirty="0" smtClean="0">
                <a:solidFill>
                  <a:srgbClr val="000000"/>
                </a:solidFill>
                <a:latin typeface="Helvetica"/>
                <a:ea typeface="Trebuchet MS" pitchFamily="-112" charset="0"/>
                <a:cs typeface="Helvetica"/>
                <a:sym typeface="Trebuchet MS" pitchFamily="-112" charset="0"/>
              </a:rPr>
              <a:t>M</a:t>
            </a:r>
            <a:endParaRPr lang="en-US" sz="1200" b="1" dirty="0">
              <a:solidFill>
                <a:srgbClr val="000000"/>
              </a:solidFill>
              <a:latin typeface="Helvetica"/>
              <a:ea typeface="Trebuchet MS" pitchFamily="-112" charset="0"/>
              <a:cs typeface="Helvetica"/>
              <a:sym typeface="Trebuchet MS" pitchFamily="-112" charset="0"/>
            </a:endParaRPr>
          </a:p>
        </p:txBody>
      </p:sp>
      <p:sp>
        <p:nvSpPr>
          <p:cNvPr id="22" name="TextBox 29"/>
          <p:cNvSpPr txBox="1"/>
          <p:nvPr/>
        </p:nvSpPr>
        <p:spPr>
          <a:xfrm>
            <a:off x="304799" y="4692014"/>
            <a:ext cx="2942827" cy="1200329"/>
          </a:xfrm>
          <a:prstGeom prst="rect">
            <a:avLst/>
          </a:prstGeom>
          <a:noFill/>
        </p:spPr>
        <p:txBody>
          <a:bodyPr wrap="square" rtlCol="0">
            <a:spAutoFit/>
          </a:bodyPr>
          <a:lstStyle/>
          <a:p>
            <a:r>
              <a:rPr lang="en-US" b="1" u="sng" dirty="0" err="1" smtClean="0">
                <a:solidFill>
                  <a:srgbClr val="FFFF00"/>
                </a:solidFill>
                <a:latin typeface="Helvetica"/>
                <a:cs typeface="Helvetica"/>
              </a:rPr>
              <a:t>Esempi</a:t>
            </a:r>
            <a:r>
              <a:rPr lang="en-US" b="1" u="sng" dirty="0" smtClean="0">
                <a:solidFill>
                  <a:srgbClr val="FFFF00"/>
                </a:solidFill>
                <a:latin typeface="Helvetica"/>
                <a:cs typeface="Helvetica"/>
              </a:rPr>
              <a:t> di link </a:t>
            </a:r>
            <a:r>
              <a:rPr lang="en-US" b="1" u="sng" dirty="0" err="1" smtClean="0">
                <a:solidFill>
                  <a:srgbClr val="FFFF00"/>
                </a:solidFill>
                <a:latin typeface="Helvetica"/>
                <a:cs typeface="Helvetica"/>
              </a:rPr>
              <a:t>indiretti</a:t>
            </a:r>
            <a:r>
              <a:rPr lang="en-US" b="1" u="sng" dirty="0" smtClean="0">
                <a:solidFill>
                  <a:srgbClr val="FFFF00"/>
                </a:solidFill>
                <a:latin typeface="Helvetica"/>
                <a:cs typeface="Helvetica"/>
              </a:rPr>
              <a:t>:</a:t>
            </a:r>
          </a:p>
          <a:p>
            <a:r>
              <a:rPr lang="en-US" dirty="0" err="1">
                <a:latin typeface="Helvetica"/>
                <a:cs typeface="Helvetica"/>
              </a:rPr>
              <a:t>C</a:t>
            </a:r>
            <a:r>
              <a:rPr lang="en-US" dirty="0" err="1" smtClean="0">
                <a:latin typeface="Helvetica"/>
                <a:cs typeface="Helvetica"/>
              </a:rPr>
              <a:t>oauthorship</a:t>
            </a:r>
            <a:r>
              <a:rPr lang="en-US" dirty="0" smtClean="0">
                <a:latin typeface="Helvetica"/>
                <a:cs typeface="Helvetica"/>
              </a:rPr>
              <a:t> links</a:t>
            </a:r>
          </a:p>
          <a:p>
            <a:r>
              <a:rPr lang="en-US" dirty="0" smtClean="0">
                <a:latin typeface="Helvetica"/>
                <a:cs typeface="Helvetica"/>
              </a:rPr>
              <a:t>Actor network </a:t>
            </a:r>
          </a:p>
          <a:p>
            <a:r>
              <a:rPr lang="en-US" dirty="0" smtClean="0">
                <a:latin typeface="Helvetica"/>
                <a:cs typeface="Helvetica"/>
              </a:rPr>
              <a:t>Protein interactions</a:t>
            </a:r>
            <a:endParaRPr lang="en-US" dirty="0"/>
          </a:p>
        </p:txBody>
      </p:sp>
      <p:sp>
        <p:nvSpPr>
          <p:cNvPr id="23" name="Text Box 3"/>
          <p:cNvSpPr txBox="1">
            <a:spLocks noChangeArrowheads="1"/>
          </p:cNvSpPr>
          <p:nvPr/>
        </p:nvSpPr>
        <p:spPr bwMode="auto">
          <a:xfrm>
            <a:off x="4724401" y="1287840"/>
            <a:ext cx="3810000" cy="892552"/>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a:cs typeface="Helvetica"/>
              </a:rPr>
              <a:t>Link: </a:t>
            </a:r>
            <a:r>
              <a:rPr lang="en-US" dirty="0" err="1" smtClean="0">
                <a:latin typeface="Helvetica"/>
                <a:cs typeface="Helvetica"/>
              </a:rPr>
              <a:t>Diretti</a:t>
            </a:r>
            <a:r>
              <a:rPr lang="en-US" dirty="0" smtClean="0">
                <a:latin typeface="Helvetica"/>
                <a:cs typeface="Helvetica"/>
              </a:rPr>
              <a:t> (</a:t>
            </a:r>
            <a:r>
              <a:rPr lang="en-US" i="1" dirty="0" err="1" smtClean="0">
                <a:latin typeface="Helvetica"/>
                <a:cs typeface="Helvetica"/>
              </a:rPr>
              <a:t>archi</a:t>
            </a:r>
            <a:r>
              <a:rPr lang="en-US" dirty="0" smtClean="0">
                <a:latin typeface="Helvetica"/>
                <a:cs typeface="Helvetica"/>
              </a:rPr>
              <a:t>). </a:t>
            </a:r>
          </a:p>
          <a:p>
            <a:endParaRPr lang="en-US" sz="1600" dirty="0" smtClean="0">
              <a:latin typeface="Helvetica"/>
              <a:cs typeface="Helvetica"/>
            </a:endParaRPr>
          </a:p>
          <a:p>
            <a:r>
              <a:rPr lang="en-US" b="1" dirty="0" smtClean="0">
                <a:latin typeface="Helvetica"/>
                <a:cs typeface="Helvetica"/>
              </a:rPr>
              <a:t>Digraph = </a:t>
            </a:r>
            <a:r>
              <a:rPr lang="en-US" dirty="0" err="1" smtClean="0">
                <a:latin typeface="Helvetica"/>
                <a:cs typeface="Helvetica"/>
              </a:rPr>
              <a:t>grafi</a:t>
            </a:r>
            <a:r>
              <a:rPr lang="en-US" dirty="0" smtClean="0">
                <a:latin typeface="Helvetica"/>
                <a:cs typeface="Helvetica"/>
              </a:rPr>
              <a:t> </a:t>
            </a:r>
            <a:r>
              <a:rPr lang="en-US" dirty="0" err="1" smtClean="0">
                <a:latin typeface="Helvetica"/>
                <a:cs typeface="Helvetica"/>
              </a:rPr>
              <a:t>diritti</a:t>
            </a:r>
            <a:r>
              <a:rPr lang="en-US" dirty="0" smtClean="0">
                <a:latin typeface="Helvetica"/>
                <a:cs typeface="Helvetica"/>
              </a:rPr>
              <a:t>:</a:t>
            </a:r>
          </a:p>
        </p:txBody>
      </p:sp>
      <p:sp>
        <p:nvSpPr>
          <p:cNvPr id="24" name="Oval 31"/>
          <p:cNvSpPr/>
          <p:nvPr/>
        </p:nvSpPr>
        <p:spPr>
          <a:xfrm>
            <a:off x="5181600" y="2497097"/>
            <a:ext cx="164069" cy="164069"/>
          </a:xfrm>
          <a:prstGeom prst="ellipse">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5" name="Oval 32"/>
          <p:cNvSpPr/>
          <p:nvPr/>
        </p:nvSpPr>
        <p:spPr>
          <a:xfrm>
            <a:off x="6019800" y="2870874"/>
            <a:ext cx="164069" cy="164069"/>
          </a:xfrm>
          <a:prstGeom prst="ellipse">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6" name="Oval 33"/>
          <p:cNvSpPr/>
          <p:nvPr/>
        </p:nvSpPr>
        <p:spPr>
          <a:xfrm>
            <a:off x="4724401" y="3459205"/>
            <a:ext cx="164069" cy="164069"/>
          </a:xfrm>
          <a:prstGeom prst="ellipse">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7" name="Oval 34"/>
          <p:cNvSpPr/>
          <p:nvPr/>
        </p:nvSpPr>
        <p:spPr>
          <a:xfrm>
            <a:off x="6705601" y="2579131"/>
            <a:ext cx="164069" cy="164069"/>
          </a:xfrm>
          <a:prstGeom prst="ellipse">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8" name="Oval 35"/>
          <p:cNvSpPr/>
          <p:nvPr/>
        </p:nvSpPr>
        <p:spPr>
          <a:xfrm>
            <a:off x="7428985" y="3401198"/>
            <a:ext cx="164069" cy="164069"/>
          </a:xfrm>
          <a:prstGeom prst="ellipse">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9" name="Oval 36"/>
          <p:cNvSpPr/>
          <p:nvPr/>
        </p:nvSpPr>
        <p:spPr>
          <a:xfrm>
            <a:off x="6729629" y="3968571"/>
            <a:ext cx="164069" cy="164069"/>
          </a:xfrm>
          <a:prstGeom prst="ellipse">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cxnSp>
        <p:nvCxnSpPr>
          <p:cNvPr id="30" name="Straight Arrow Connector 38"/>
          <p:cNvCxnSpPr>
            <a:stCxn id="26" idx="7"/>
            <a:endCxn id="24" idx="4"/>
          </p:cNvCxnSpPr>
          <p:nvPr/>
        </p:nvCxnSpPr>
        <p:spPr>
          <a:xfrm rot="5400000" flipH="1" flipV="1">
            <a:off x="4653006" y="2872603"/>
            <a:ext cx="822066" cy="39919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41"/>
          <p:cNvCxnSpPr>
            <a:stCxn id="24" idx="5"/>
            <a:endCxn id="25" idx="2"/>
          </p:cNvCxnSpPr>
          <p:nvPr/>
        </p:nvCxnSpPr>
        <p:spPr>
          <a:xfrm rot="16200000" flipH="1">
            <a:off x="5512836" y="2445945"/>
            <a:ext cx="315770" cy="6981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44"/>
          <p:cNvCxnSpPr>
            <a:stCxn id="26" idx="6"/>
            <a:endCxn id="25" idx="3"/>
          </p:cNvCxnSpPr>
          <p:nvPr/>
        </p:nvCxnSpPr>
        <p:spPr>
          <a:xfrm flipV="1">
            <a:off x="4888470" y="3010916"/>
            <a:ext cx="1155357" cy="530324"/>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47"/>
          <p:cNvCxnSpPr>
            <a:stCxn id="27" idx="3"/>
            <a:endCxn id="25" idx="6"/>
          </p:cNvCxnSpPr>
          <p:nvPr/>
        </p:nvCxnSpPr>
        <p:spPr>
          <a:xfrm rot="5400000">
            <a:off x="6339881" y="2563162"/>
            <a:ext cx="233736" cy="54575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50"/>
          <p:cNvCxnSpPr>
            <a:stCxn id="28" idx="1"/>
            <a:endCxn id="27" idx="5"/>
          </p:cNvCxnSpPr>
          <p:nvPr/>
        </p:nvCxnSpPr>
        <p:spPr>
          <a:xfrm rot="16200000" flipV="1">
            <a:off x="6796302" y="2768514"/>
            <a:ext cx="706052" cy="60736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54"/>
          <p:cNvCxnSpPr>
            <a:stCxn id="29" idx="7"/>
            <a:endCxn id="28" idx="3"/>
          </p:cNvCxnSpPr>
          <p:nvPr/>
        </p:nvCxnSpPr>
        <p:spPr>
          <a:xfrm rot="5400000" flipH="1" flipV="1">
            <a:off x="6935662" y="3475249"/>
            <a:ext cx="451358" cy="58334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Oval 67"/>
          <p:cNvSpPr/>
          <p:nvPr/>
        </p:nvSpPr>
        <p:spPr>
          <a:xfrm>
            <a:off x="5937765" y="3483232"/>
            <a:ext cx="164069" cy="164069"/>
          </a:xfrm>
          <a:prstGeom prst="ellipse">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cxnSp>
        <p:nvCxnSpPr>
          <p:cNvPr id="37" name="Straight Arrow Connector 68"/>
          <p:cNvCxnSpPr>
            <a:stCxn id="36" idx="5"/>
            <a:endCxn id="29" idx="1"/>
          </p:cNvCxnSpPr>
          <p:nvPr/>
        </p:nvCxnSpPr>
        <p:spPr>
          <a:xfrm rot="16200000" flipH="1">
            <a:off x="6231069" y="3470011"/>
            <a:ext cx="369324" cy="67584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Rectangle 2"/>
          <p:cNvSpPr>
            <a:spLocks/>
          </p:cNvSpPr>
          <p:nvPr/>
        </p:nvSpPr>
        <p:spPr bwMode="auto">
          <a:xfrm>
            <a:off x="4678340" y="3623274"/>
            <a:ext cx="274660" cy="215444"/>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400" b="1" dirty="0" smtClean="0">
                <a:latin typeface="Helvetica"/>
                <a:ea typeface="Trebuchet MS" pitchFamily="-112" charset="0"/>
                <a:cs typeface="Helvetica"/>
                <a:sym typeface="Trebuchet MS" pitchFamily="-112" charset="0"/>
              </a:rPr>
              <a:t>A</a:t>
            </a:r>
            <a:endParaRPr lang="en-US" sz="1400" b="1" dirty="0">
              <a:latin typeface="Helvetica"/>
              <a:ea typeface="Trebuchet MS" pitchFamily="-112" charset="0"/>
              <a:cs typeface="Helvetica"/>
              <a:sym typeface="Trebuchet MS" pitchFamily="-112" charset="0"/>
            </a:endParaRPr>
          </a:p>
        </p:txBody>
      </p:sp>
      <p:sp>
        <p:nvSpPr>
          <p:cNvPr id="39" name="Rectangle 2"/>
          <p:cNvSpPr>
            <a:spLocks/>
          </p:cNvSpPr>
          <p:nvPr/>
        </p:nvSpPr>
        <p:spPr bwMode="auto">
          <a:xfrm>
            <a:off x="5663105" y="3472934"/>
            <a:ext cx="274660" cy="215444"/>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400" b="1" dirty="0" smtClean="0">
                <a:latin typeface="Helvetica"/>
                <a:ea typeface="Trebuchet MS" pitchFamily="-112" charset="0"/>
                <a:cs typeface="Helvetica"/>
                <a:sym typeface="Trebuchet MS" pitchFamily="-112" charset="0"/>
              </a:rPr>
              <a:t>G</a:t>
            </a:r>
            <a:endParaRPr lang="en-US" sz="1400" b="1" dirty="0">
              <a:latin typeface="Helvetica"/>
              <a:ea typeface="Trebuchet MS" pitchFamily="-112" charset="0"/>
              <a:cs typeface="Helvetica"/>
              <a:sym typeface="Trebuchet MS" pitchFamily="-112" charset="0"/>
            </a:endParaRPr>
          </a:p>
        </p:txBody>
      </p:sp>
      <p:sp>
        <p:nvSpPr>
          <p:cNvPr id="40" name="Rectangle 2"/>
          <p:cNvSpPr>
            <a:spLocks/>
          </p:cNvSpPr>
          <p:nvPr/>
        </p:nvSpPr>
        <p:spPr bwMode="auto">
          <a:xfrm>
            <a:off x="6858000" y="3968234"/>
            <a:ext cx="274660" cy="215444"/>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400" b="1" dirty="0" smtClean="0">
                <a:latin typeface="Helvetica"/>
                <a:ea typeface="Trebuchet MS" pitchFamily="-112" charset="0"/>
                <a:cs typeface="Helvetica"/>
                <a:sym typeface="Trebuchet MS" pitchFamily="-112" charset="0"/>
              </a:rPr>
              <a:t>F</a:t>
            </a:r>
            <a:endParaRPr lang="en-US" sz="1400" b="1" dirty="0">
              <a:latin typeface="Helvetica"/>
              <a:ea typeface="Trebuchet MS" pitchFamily="-112" charset="0"/>
              <a:cs typeface="Helvetica"/>
              <a:sym typeface="Trebuchet MS" pitchFamily="-112" charset="0"/>
            </a:endParaRPr>
          </a:p>
        </p:txBody>
      </p:sp>
      <p:sp>
        <p:nvSpPr>
          <p:cNvPr id="41" name="Rectangle 2"/>
          <p:cNvSpPr>
            <a:spLocks/>
          </p:cNvSpPr>
          <p:nvPr/>
        </p:nvSpPr>
        <p:spPr bwMode="auto">
          <a:xfrm>
            <a:off x="4953000" y="2476500"/>
            <a:ext cx="274660" cy="215444"/>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400" b="1" dirty="0" smtClean="0">
                <a:latin typeface="Helvetica"/>
                <a:ea typeface="Trebuchet MS" pitchFamily="-112" charset="0"/>
                <a:cs typeface="Helvetica"/>
                <a:sym typeface="Trebuchet MS" pitchFamily="-112" charset="0"/>
              </a:rPr>
              <a:t>B</a:t>
            </a:r>
            <a:endParaRPr lang="en-US" sz="1400" b="1" dirty="0">
              <a:latin typeface="Helvetica"/>
              <a:ea typeface="Trebuchet MS" pitchFamily="-112" charset="0"/>
              <a:cs typeface="Helvetica"/>
              <a:sym typeface="Trebuchet MS" pitchFamily="-112" charset="0"/>
            </a:endParaRPr>
          </a:p>
        </p:txBody>
      </p:sp>
      <p:sp>
        <p:nvSpPr>
          <p:cNvPr id="42" name="Rectangle 2"/>
          <p:cNvSpPr>
            <a:spLocks/>
          </p:cNvSpPr>
          <p:nvPr/>
        </p:nvSpPr>
        <p:spPr bwMode="auto">
          <a:xfrm>
            <a:off x="5964504" y="2611451"/>
            <a:ext cx="274660" cy="215444"/>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400" b="1" dirty="0" smtClean="0">
                <a:latin typeface="Helvetica"/>
                <a:ea typeface="Trebuchet MS" pitchFamily="-112" charset="0"/>
                <a:cs typeface="Helvetica"/>
                <a:sym typeface="Trebuchet MS" pitchFamily="-112" charset="0"/>
              </a:rPr>
              <a:t>C</a:t>
            </a:r>
            <a:endParaRPr lang="en-US" sz="1400" b="1" dirty="0">
              <a:latin typeface="Helvetica"/>
              <a:ea typeface="Trebuchet MS" pitchFamily="-112" charset="0"/>
              <a:cs typeface="Helvetica"/>
              <a:sym typeface="Trebuchet MS" pitchFamily="-112" charset="0"/>
            </a:endParaRPr>
          </a:p>
        </p:txBody>
      </p:sp>
      <p:sp>
        <p:nvSpPr>
          <p:cNvPr id="43" name="Rectangle 2"/>
          <p:cNvSpPr>
            <a:spLocks/>
          </p:cNvSpPr>
          <p:nvPr/>
        </p:nvSpPr>
        <p:spPr bwMode="auto">
          <a:xfrm>
            <a:off x="6659540" y="2312975"/>
            <a:ext cx="274660" cy="215444"/>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400" b="1" dirty="0" smtClean="0">
                <a:latin typeface="Helvetica"/>
                <a:ea typeface="Trebuchet MS" pitchFamily="-112" charset="0"/>
                <a:cs typeface="Helvetica"/>
                <a:sym typeface="Trebuchet MS" pitchFamily="-112" charset="0"/>
              </a:rPr>
              <a:t>D</a:t>
            </a:r>
            <a:endParaRPr lang="en-US" sz="1400" b="1" dirty="0">
              <a:latin typeface="Helvetica"/>
              <a:ea typeface="Trebuchet MS" pitchFamily="-112" charset="0"/>
              <a:cs typeface="Helvetica"/>
              <a:sym typeface="Trebuchet MS" pitchFamily="-112" charset="0"/>
            </a:endParaRPr>
          </a:p>
        </p:txBody>
      </p:sp>
      <p:sp>
        <p:nvSpPr>
          <p:cNvPr id="44" name="Rectangle 2"/>
          <p:cNvSpPr>
            <a:spLocks/>
          </p:cNvSpPr>
          <p:nvPr/>
        </p:nvSpPr>
        <p:spPr bwMode="auto">
          <a:xfrm>
            <a:off x="7154325" y="3366872"/>
            <a:ext cx="274660" cy="215444"/>
          </a:xfrm>
          <a:prstGeom prst="rect">
            <a:avLst/>
          </a:prstGeom>
          <a:noFill/>
          <a:ln w="12700">
            <a:noFill/>
            <a:miter lim="800000"/>
            <a:headEnd/>
            <a:tailEnd/>
          </a:ln>
        </p:spPr>
        <p:txBody>
          <a:bodyPr wrap="square" lIns="0" tIns="0" rIns="31748" bIns="0">
            <a:prstTxWarp prst="textNoShape">
              <a:avLst/>
            </a:prstTxWarp>
            <a:spAutoFit/>
          </a:bodyPr>
          <a:lstStyle/>
          <a:p>
            <a:pPr marL="31253" algn="ctr">
              <a:buClr>
                <a:srgbClr val="CC0000"/>
              </a:buClr>
              <a:buSzPct val="100000"/>
            </a:pPr>
            <a:r>
              <a:rPr lang="en-US" sz="1400" b="1" dirty="0" smtClean="0">
                <a:latin typeface="Helvetica"/>
                <a:ea typeface="Trebuchet MS" pitchFamily="-112" charset="0"/>
                <a:cs typeface="Helvetica"/>
                <a:sym typeface="Trebuchet MS" pitchFamily="-112" charset="0"/>
              </a:rPr>
              <a:t>E</a:t>
            </a:r>
            <a:endParaRPr lang="en-US" sz="1400" b="1" dirty="0">
              <a:latin typeface="Helvetica"/>
              <a:ea typeface="Trebuchet MS" pitchFamily="-112" charset="0"/>
              <a:cs typeface="Helvetica"/>
              <a:sym typeface="Trebuchet MS" pitchFamily="-112" charset="0"/>
            </a:endParaRPr>
          </a:p>
        </p:txBody>
      </p:sp>
      <p:sp>
        <p:nvSpPr>
          <p:cNvPr id="45" name="Text Box 3"/>
          <p:cNvSpPr txBox="1">
            <a:spLocks noChangeArrowheads="1"/>
          </p:cNvSpPr>
          <p:nvPr/>
        </p:nvSpPr>
        <p:spPr bwMode="auto">
          <a:xfrm>
            <a:off x="7611810" y="2743200"/>
            <a:ext cx="1532190" cy="1169551"/>
          </a:xfrm>
          <a:prstGeom prst="rect">
            <a:avLst/>
          </a:prstGeom>
          <a:noFill/>
          <a:ln w="9525">
            <a:noFill/>
            <a:miter lim="800000"/>
            <a:headEnd/>
            <a:tailEnd/>
          </a:ln>
        </p:spPr>
        <p:txBody>
          <a:bodyPr wrap="square">
            <a:prstTxWarp prst="textNoShape">
              <a:avLst/>
            </a:prstTxWarp>
            <a:spAutoFit/>
          </a:bodyPr>
          <a:lstStyle/>
          <a:p>
            <a:r>
              <a:rPr lang="en-US" sz="1400" i="1" dirty="0" smtClean="0">
                <a:latin typeface="Helvetica"/>
                <a:cs typeface="Helvetica"/>
              </a:rPr>
              <a:t>Un link </a:t>
            </a:r>
          </a:p>
          <a:p>
            <a:r>
              <a:rPr lang="en-US" sz="1400" i="1" dirty="0" err="1" smtClean="0">
                <a:latin typeface="Helvetica"/>
                <a:cs typeface="Helvetica"/>
              </a:rPr>
              <a:t>indiretto</a:t>
            </a:r>
            <a:r>
              <a:rPr lang="en-US" sz="1400" i="1" dirty="0" smtClean="0">
                <a:latin typeface="Helvetica"/>
                <a:cs typeface="Helvetica"/>
              </a:rPr>
              <a:t> </a:t>
            </a:r>
            <a:r>
              <a:rPr lang="en-US" sz="1400" i="1" dirty="0" err="1" smtClean="0">
                <a:latin typeface="Helvetica"/>
                <a:cs typeface="Helvetica"/>
              </a:rPr>
              <a:t>è</a:t>
            </a:r>
            <a:r>
              <a:rPr lang="en-US" sz="1400" i="1" dirty="0" smtClean="0">
                <a:latin typeface="Helvetica"/>
                <a:cs typeface="Helvetica"/>
              </a:rPr>
              <a:t> la </a:t>
            </a:r>
            <a:r>
              <a:rPr lang="en-US" sz="1400" i="1" dirty="0" err="1" smtClean="0">
                <a:latin typeface="Helvetica"/>
                <a:cs typeface="Helvetica"/>
              </a:rPr>
              <a:t>sovrapposizione</a:t>
            </a:r>
            <a:r>
              <a:rPr lang="en-US" sz="1400" i="1" dirty="0" smtClean="0">
                <a:latin typeface="Helvetica"/>
                <a:cs typeface="Helvetica"/>
              </a:rPr>
              <a:t> di due link </a:t>
            </a:r>
            <a:r>
              <a:rPr lang="en-US" sz="1400" i="1" dirty="0" err="1" smtClean="0">
                <a:latin typeface="Helvetica"/>
                <a:cs typeface="Helvetica"/>
              </a:rPr>
              <a:t>diretti</a:t>
            </a:r>
            <a:r>
              <a:rPr lang="en-US" sz="1400" i="1" dirty="0" smtClean="0">
                <a:latin typeface="Helvetica"/>
                <a:cs typeface="Helvetica"/>
              </a:rPr>
              <a:t> </a:t>
            </a:r>
            <a:r>
              <a:rPr lang="en-US" sz="1400" i="1" dirty="0" err="1" smtClean="0">
                <a:latin typeface="Helvetica"/>
                <a:cs typeface="Helvetica"/>
              </a:rPr>
              <a:t>opposti</a:t>
            </a:r>
            <a:r>
              <a:rPr lang="en-US" sz="1400" i="1" dirty="0" smtClean="0">
                <a:latin typeface="Helvetica"/>
                <a:cs typeface="Helvetica"/>
              </a:rPr>
              <a:t>.</a:t>
            </a:r>
            <a:endParaRPr lang="en-US" sz="1400" dirty="0"/>
          </a:p>
        </p:txBody>
      </p:sp>
      <p:sp>
        <p:nvSpPr>
          <p:cNvPr id="46" name="TextBox 5"/>
          <p:cNvSpPr txBox="1"/>
          <p:nvPr/>
        </p:nvSpPr>
        <p:spPr>
          <a:xfrm>
            <a:off x="4872594" y="4692014"/>
            <a:ext cx="2622550" cy="1200329"/>
          </a:xfrm>
          <a:prstGeom prst="rect">
            <a:avLst/>
          </a:prstGeom>
          <a:noFill/>
        </p:spPr>
        <p:txBody>
          <a:bodyPr wrap="square" rtlCol="0">
            <a:spAutoFit/>
          </a:bodyPr>
          <a:lstStyle/>
          <a:p>
            <a:r>
              <a:rPr lang="en-US" b="1" u="sng" dirty="0" err="1" smtClean="0">
                <a:solidFill>
                  <a:srgbClr val="FFFF00"/>
                </a:solidFill>
                <a:latin typeface="Helvetica"/>
                <a:cs typeface="Helvetica"/>
              </a:rPr>
              <a:t>Esempi</a:t>
            </a:r>
            <a:r>
              <a:rPr lang="en-US" b="1" u="sng" dirty="0" smtClean="0">
                <a:solidFill>
                  <a:srgbClr val="FFFF00"/>
                </a:solidFill>
                <a:latin typeface="Helvetica"/>
                <a:cs typeface="Helvetica"/>
              </a:rPr>
              <a:t> di link </a:t>
            </a:r>
            <a:r>
              <a:rPr lang="en-US" b="1" u="sng" dirty="0" err="1" smtClean="0">
                <a:solidFill>
                  <a:srgbClr val="FFFF00"/>
                </a:solidFill>
                <a:latin typeface="Helvetica"/>
                <a:cs typeface="Helvetica"/>
              </a:rPr>
              <a:t>diretti</a:t>
            </a:r>
            <a:r>
              <a:rPr lang="en-US" b="1" u="sng" dirty="0" smtClean="0">
                <a:solidFill>
                  <a:srgbClr val="FFFF00"/>
                </a:solidFill>
                <a:latin typeface="Helvetica"/>
                <a:cs typeface="Helvetica"/>
              </a:rPr>
              <a:t>:</a:t>
            </a:r>
          </a:p>
          <a:p>
            <a:r>
              <a:rPr lang="en-US" dirty="0" smtClean="0">
                <a:latin typeface="Helvetica"/>
                <a:cs typeface="Helvetica"/>
              </a:rPr>
              <a:t>URLs on the www</a:t>
            </a:r>
          </a:p>
          <a:p>
            <a:r>
              <a:rPr lang="en-US" dirty="0">
                <a:latin typeface="Helvetica"/>
                <a:cs typeface="Helvetica"/>
              </a:rPr>
              <a:t>P</a:t>
            </a:r>
            <a:r>
              <a:rPr lang="en-US" dirty="0" smtClean="0">
                <a:latin typeface="Helvetica"/>
                <a:cs typeface="Helvetica"/>
              </a:rPr>
              <a:t>hone calls </a:t>
            </a:r>
          </a:p>
          <a:p>
            <a:r>
              <a:rPr lang="en-US" dirty="0">
                <a:latin typeface="Helvetica"/>
                <a:cs typeface="Helvetica"/>
              </a:rPr>
              <a:t>M</a:t>
            </a:r>
            <a:r>
              <a:rPr lang="en-US" dirty="0" smtClean="0">
                <a:latin typeface="Helvetica"/>
                <a:cs typeface="Helvetica"/>
              </a:rPr>
              <a:t>etabolic reactions</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40</a:t>
            </a:fld>
            <a:endParaRPr lang="it-IT">
              <a:solidFill>
                <a:srgbClr val="FFFF00"/>
              </a:solidFill>
            </a:endParaRPr>
          </a:p>
        </p:txBody>
      </p:sp>
    </p:spTree>
    <p:extLst>
      <p:ext uri="{BB962C8B-B14F-4D97-AF65-F5344CB8AC3E}">
        <p14:creationId xmlns:p14="http://schemas.microsoft.com/office/powerpoint/2010/main" val="22111282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2" grpId="0"/>
      <p:bldP spid="23" grpId="0"/>
      <p:bldP spid="24" grpId="0" animBg="1"/>
      <p:bldP spid="25" grpId="0" animBg="1"/>
      <p:bldP spid="26" grpId="0" animBg="1"/>
      <p:bldP spid="27" grpId="0" animBg="1"/>
      <p:bldP spid="28" grpId="0" animBg="1"/>
      <p:bldP spid="29" grpId="0" animBg="1"/>
      <p:bldP spid="36" grpId="0" animBg="1"/>
      <p:bldP spid="38" grpId="0"/>
      <p:bldP spid="39" grpId="0"/>
      <p:bldP spid="41" grpId="0"/>
      <p:bldP spid="42" grpId="0"/>
      <p:bldP spid="43" grpId="0"/>
      <p:bldP spid="44" grpId="0"/>
      <p:bldP spid="45" grpId="0"/>
      <p:bldP spid="4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361950"/>
            <a:ext cx="9144000" cy="419100"/>
          </a:xfrm>
          <a:prstGeom prst="rect">
            <a:avLst/>
          </a:prstGeom>
          <a:solidFill>
            <a:srgbClr val="FF0000"/>
          </a:solidFill>
        </p:spPr>
        <p:txBody>
          <a:bodyPr vert="horz" lIns="91440" tIns="45720" rIns="91440" bIns="45720" rtlCol="0">
            <a:normAutofit/>
          </a:bodyPr>
          <a:lstStyle/>
          <a:p>
            <a:pPr algn="ctr">
              <a:spcBef>
                <a:spcPct val="20000"/>
              </a:spcBef>
            </a:pPr>
            <a:r>
              <a:rPr lang="en-US" sz="2000" b="1" dirty="0" smtClean="0">
                <a:solidFill>
                  <a:srgbClr val="FFFFFF"/>
                </a:solidFill>
                <a:latin typeface="Trajan Pro"/>
                <a:ea typeface="Helvetica" pitchFamily="36" charset="0"/>
                <a:cs typeface="Trajan Pro"/>
              </a:rPr>
              <a:t>Reference Networks</a:t>
            </a:r>
            <a:endParaRPr lang="en-US" sz="1600" dirty="0" smtClean="0">
              <a:solidFill>
                <a:srgbClr val="FFFFFF"/>
              </a:solidFill>
              <a:latin typeface="Trajan Pro"/>
              <a:cs typeface="Trajan Pro"/>
            </a:endParaRPr>
          </a:p>
          <a:p>
            <a:pPr>
              <a:spcBef>
                <a:spcPct val="20000"/>
              </a:spcBef>
            </a:pPr>
            <a:endParaRPr lang="en-US" sz="1600" dirty="0" smtClean="0">
              <a:solidFill>
                <a:srgbClr val="FFFFFF"/>
              </a:solidFill>
            </a:endParaRPr>
          </a:p>
          <a:p>
            <a:pPr lvl="0">
              <a:spcBef>
                <a:spcPct val="20000"/>
              </a:spcBef>
            </a:pPr>
            <a:endParaRPr lang="en-US" sz="1600" b="1" dirty="0" smtClean="0">
              <a:solidFill>
                <a:srgbClr val="FFFFFF"/>
              </a:solidFill>
              <a:latin typeface="Helvetica" pitchFamily="36" charset="0"/>
              <a:ea typeface="Helvetica" pitchFamily="36" charset="0"/>
              <a:cs typeface="Helvetica" pitchFamily="36" charset="0"/>
            </a:endParaRPr>
          </a:p>
        </p:txBody>
      </p:sp>
      <p:pic>
        <p:nvPicPr>
          <p:cNvPr id="6" name="Picture 3"/>
          <p:cNvPicPr>
            <a:picLocks noChangeAspect="1"/>
          </p:cNvPicPr>
          <p:nvPr/>
        </p:nvPicPr>
        <p:blipFill>
          <a:blip r:embed="rId2"/>
          <a:stretch>
            <a:fillRect/>
          </a:stretch>
        </p:blipFill>
        <p:spPr>
          <a:xfrm>
            <a:off x="0" y="1764960"/>
            <a:ext cx="9154847" cy="3318865"/>
          </a:xfrm>
          <a:prstGeom prst="rect">
            <a:avLst/>
          </a:prstGeom>
          <a:solidFill>
            <a:srgbClr val="FFFFFF"/>
          </a:solidFill>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41</a:t>
            </a:fld>
            <a:endParaRPr lang="it-IT">
              <a:solidFill>
                <a:srgbClr val="FFFF00"/>
              </a:solidFill>
            </a:endParaRPr>
          </a:p>
        </p:txBody>
      </p:sp>
    </p:spTree>
    <p:extLst>
      <p:ext uri="{BB962C8B-B14F-4D97-AF65-F5344CB8AC3E}">
        <p14:creationId xmlns:p14="http://schemas.microsoft.com/office/powerpoint/2010/main" val="301582246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1896" y="2766264"/>
            <a:ext cx="7467600" cy="1143000"/>
          </a:xfrm>
        </p:spPr>
        <p:txBody>
          <a:bodyPr>
            <a:noAutofit/>
          </a:bodyPr>
          <a:lstStyle/>
          <a:p>
            <a:pPr algn="ctr"/>
            <a:r>
              <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IL MACHINE </a:t>
            </a:r>
            <a:br>
              <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r>
              <a:rPr lang="it-IT"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LEARNING</a:t>
            </a:r>
            <a:endParaRPr lang="it-IT"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3" name="Segnaposto numero diapositiva 2"/>
          <p:cNvSpPr>
            <a:spLocks noGrp="1"/>
          </p:cNvSpPr>
          <p:nvPr>
            <p:ph type="sldNum" sz="quarter" idx="12"/>
          </p:nvPr>
        </p:nvSpPr>
        <p:spPr/>
        <p:txBody>
          <a:bodyPr/>
          <a:lstStyle/>
          <a:p>
            <a:fld id="{E95BF586-1B0B-BA46-82D0-50D6FEB04D54}" type="slidenum">
              <a:rPr lang="it-IT" smtClean="0">
                <a:solidFill>
                  <a:srgbClr val="FFFF00"/>
                </a:solidFill>
              </a:rPr>
              <a:t>42</a:t>
            </a:fld>
            <a:endParaRPr lang="it-IT">
              <a:solidFill>
                <a:srgbClr val="FFFF00"/>
              </a:solidFill>
            </a:endParaRPr>
          </a:p>
        </p:txBody>
      </p:sp>
    </p:spTree>
    <p:extLst>
      <p:ext uri="{BB962C8B-B14F-4D97-AF65-F5344CB8AC3E}">
        <p14:creationId xmlns:p14="http://schemas.microsoft.com/office/powerpoint/2010/main" val="34406318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lgn="ctr">
              <a:spcBef>
                <a:spcPct val="20000"/>
              </a:spcBef>
            </a:pPr>
            <a:r>
              <a:rPr lang="en-US" sz="2000" b="1" dirty="0" err="1" smtClean="0">
                <a:solidFill>
                  <a:srgbClr val="FFFFFF"/>
                </a:solidFill>
                <a:latin typeface="Trajan Pro"/>
                <a:ea typeface="Helvetica" pitchFamily="36" charset="0"/>
                <a:cs typeface="Trajan Pro"/>
              </a:rPr>
              <a:t>Esempi</a:t>
            </a:r>
            <a:r>
              <a:rPr lang="en-US" sz="2000" b="1" dirty="0">
                <a:solidFill>
                  <a:srgbClr val="FFFFFF"/>
                </a:solidFill>
                <a:latin typeface="Trajan Pro"/>
                <a:ea typeface="Helvetica" pitchFamily="36" charset="0"/>
                <a:cs typeface="Trajan Pro"/>
              </a:rPr>
              <a:t> </a:t>
            </a:r>
            <a:r>
              <a:rPr lang="en-US" sz="2000" b="1" dirty="0" smtClean="0">
                <a:solidFill>
                  <a:srgbClr val="FFFFFF"/>
                </a:solidFill>
                <a:latin typeface="Trajan Pro"/>
                <a:ea typeface="Helvetica" pitchFamily="36" charset="0"/>
                <a:cs typeface="Trajan Pro"/>
              </a:rPr>
              <a:t>di </a:t>
            </a:r>
            <a:r>
              <a:rPr lang="en-US" sz="2000" b="1" dirty="0" err="1" smtClean="0">
                <a:solidFill>
                  <a:srgbClr val="FFFFFF"/>
                </a:solidFill>
                <a:latin typeface="Trajan Pro"/>
                <a:ea typeface="Helvetica" pitchFamily="36" charset="0"/>
                <a:cs typeface="Trajan Pro"/>
              </a:rPr>
              <a:t>algoritmi</a:t>
            </a:r>
            <a:r>
              <a:rPr lang="en-US" sz="2000" b="1" dirty="0" smtClean="0">
                <a:solidFill>
                  <a:srgbClr val="FFFFFF"/>
                </a:solidFill>
                <a:latin typeface="Trajan Pro"/>
                <a:ea typeface="Helvetica" pitchFamily="36" charset="0"/>
                <a:cs typeface="Trajan Pro"/>
              </a:rPr>
              <a:t> di </a:t>
            </a:r>
            <a:r>
              <a:rPr lang="en-US" sz="2000" b="1" dirty="0" err="1" smtClean="0">
                <a:solidFill>
                  <a:srgbClr val="FFFFFF"/>
                </a:solidFill>
                <a:latin typeface="Trajan Pro"/>
                <a:ea typeface="Helvetica" pitchFamily="36" charset="0"/>
                <a:cs typeface="Trajan Pro"/>
              </a:rPr>
              <a:t>apprendimento</a:t>
            </a:r>
            <a:r>
              <a:rPr lang="en-US" sz="2000" b="1" dirty="0" smtClean="0">
                <a:solidFill>
                  <a:srgbClr val="FFFFFF"/>
                </a:solidFill>
                <a:latin typeface="Trajan Pro"/>
                <a:ea typeface="Helvetica" pitchFamily="36" charset="0"/>
                <a:cs typeface="Trajan Pro"/>
              </a:rPr>
              <a:t> </a:t>
            </a:r>
            <a:r>
              <a:rPr lang="en-US" sz="2000" b="1" dirty="0" err="1" smtClean="0">
                <a:solidFill>
                  <a:srgbClr val="FFFFFF"/>
                </a:solidFill>
                <a:latin typeface="Trajan Pro"/>
                <a:ea typeface="Helvetica" pitchFamily="36" charset="0"/>
                <a:cs typeface="Trajan Pro"/>
              </a:rPr>
              <a:t>dati</a:t>
            </a:r>
            <a:endParaRPr lang="en-US" sz="1600" dirty="0" smtClean="0">
              <a:solidFill>
                <a:srgbClr val="FFFFFF"/>
              </a:solidFill>
              <a:latin typeface="Trajan Pro"/>
              <a:cs typeface="Trajan Pro"/>
            </a:endParaRPr>
          </a:p>
          <a:p>
            <a:pPr>
              <a:spcBef>
                <a:spcPct val="20000"/>
              </a:spcBef>
            </a:pPr>
            <a:endParaRPr lang="en-US" sz="1600" dirty="0" smtClean="0">
              <a:solidFill>
                <a:srgbClr val="FFFFFF"/>
              </a:solidFill>
            </a:endParaRPr>
          </a:p>
          <a:p>
            <a:pPr lvl="0">
              <a:spcBef>
                <a:spcPct val="20000"/>
              </a:spcBef>
            </a:pPr>
            <a:endParaRPr lang="en-US" sz="1600" b="1" dirty="0" smtClean="0">
              <a:solidFill>
                <a:srgbClr val="FFFFFF"/>
              </a:solidFill>
              <a:latin typeface="Helvetica" pitchFamily="36" charset="0"/>
              <a:ea typeface="Helvetica" pitchFamily="36" charset="0"/>
              <a:cs typeface="Helvetica" pitchFamily="36" charset="0"/>
            </a:endParaRPr>
          </a:p>
        </p:txBody>
      </p:sp>
      <p:pic>
        <p:nvPicPr>
          <p:cNvPr id="5" name="Immagine 4" descr="Schermata 2016-05-08 alle 09.58.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939800"/>
            <a:ext cx="7645400" cy="4965700"/>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43</a:t>
            </a:fld>
            <a:endParaRPr lang="it-IT">
              <a:solidFill>
                <a:srgbClr val="FFFF00"/>
              </a:solidFill>
            </a:endParaRPr>
          </a:p>
        </p:txBody>
      </p:sp>
    </p:spTree>
    <p:extLst>
      <p:ext uri="{BB962C8B-B14F-4D97-AF65-F5344CB8AC3E}">
        <p14:creationId xmlns:p14="http://schemas.microsoft.com/office/powerpoint/2010/main" val="361049561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chermata 2016-05-09 alle 10.44.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187" y="810466"/>
            <a:ext cx="7041885" cy="4865676"/>
          </a:xfrm>
          <a:prstGeom prst="rect">
            <a:avLst/>
          </a:prstGeom>
        </p:spPr>
      </p:pic>
      <p:pic>
        <p:nvPicPr>
          <p:cNvPr id="6" name="Immagine 5" descr="amazon_logo_500500._V323939215_.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69" y="810466"/>
            <a:ext cx="1524298" cy="1524298"/>
          </a:xfrm>
          <a:prstGeom prst="rect">
            <a:avLst/>
          </a:prstGeom>
        </p:spPr>
      </p:pic>
      <p:sp>
        <p:nvSpPr>
          <p:cNvPr id="7" name="CasellaDiTesto 6"/>
          <p:cNvSpPr txBox="1"/>
          <p:nvPr/>
        </p:nvSpPr>
        <p:spPr>
          <a:xfrm>
            <a:off x="209769" y="5676142"/>
            <a:ext cx="8166537" cy="646331"/>
          </a:xfrm>
          <a:prstGeom prst="rect">
            <a:avLst/>
          </a:prstGeom>
          <a:noFill/>
        </p:spPr>
        <p:txBody>
          <a:bodyPr wrap="square" rtlCol="0">
            <a:spAutoFit/>
          </a:bodyPr>
          <a:lstStyle/>
          <a:p>
            <a:r>
              <a:rPr lang="it-IT" dirty="0" smtClean="0">
                <a:solidFill>
                  <a:schemeClr val="accent1"/>
                </a:solidFill>
              </a:rPr>
              <a:t>L’algoritmo di Amazon decide, più di qualsiasi altra persona,</a:t>
            </a:r>
          </a:p>
          <a:p>
            <a:r>
              <a:rPr lang="it-IT" dirty="0" smtClean="0">
                <a:solidFill>
                  <a:schemeClr val="accent1"/>
                </a:solidFill>
              </a:rPr>
              <a:t>quali libri vengono letti nel modo.</a:t>
            </a:r>
          </a:p>
        </p:txBody>
      </p:sp>
      <p:sp>
        <p:nvSpPr>
          <p:cNvPr id="8"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lgn="ctr">
              <a:spcBef>
                <a:spcPct val="20000"/>
              </a:spcBef>
            </a:pPr>
            <a:r>
              <a:rPr lang="en-US" sz="2000" b="1" dirty="0" err="1" smtClean="0">
                <a:solidFill>
                  <a:srgbClr val="FFFFFF"/>
                </a:solidFill>
                <a:latin typeface="Trajan Pro"/>
                <a:ea typeface="Helvetica" pitchFamily="36" charset="0"/>
                <a:cs typeface="Trajan Pro"/>
              </a:rPr>
              <a:t>Esempi</a:t>
            </a:r>
            <a:r>
              <a:rPr lang="en-US" sz="2000" b="1" dirty="0">
                <a:solidFill>
                  <a:srgbClr val="FFFFFF"/>
                </a:solidFill>
                <a:latin typeface="Trajan Pro"/>
                <a:ea typeface="Helvetica" pitchFamily="36" charset="0"/>
                <a:cs typeface="Trajan Pro"/>
              </a:rPr>
              <a:t> </a:t>
            </a:r>
            <a:r>
              <a:rPr lang="en-US" sz="2000" b="1" dirty="0" smtClean="0">
                <a:solidFill>
                  <a:srgbClr val="FFFFFF"/>
                </a:solidFill>
                <a:latin typeface="Trajan Pro"/>
                <a:ea typeface="Helvetica" pitchFamily="36" charset="0"/>
                <a:cs typeface="Trajan Pro"/>
              </a:rPr>
              <a:t>di </a:t>
            </a:r>
            <a:r>
              <a:rPr lang="en-US" sz="2000" b="1" dirty="0" err="1" smtClean="0">
                <a:solidFill>
                  <a:srgbClr val="FFFFFF"/>
                </a:solidFill>
                <a:latin typeface="Trajan Pro"/>
                <a:ea typeface="Helvetica" pitchFamily="36" charset="0"/>
                <a:cs typeface="Trajan Pro"/>
              </a:rPr>
              <a:t>algoritmi</a:t>
            </a:r>
            <a:r>
              <a:rPr lang="en-US" sz="2000" b="1" dirty="0" smtClean="0">
                <a:solidFill>
                  <a:srgbClr val="FFFFFF"/>
                </a:solidFill>
                <a:latin typeface="Trajan Pro"/>
                <a:ea typeface="Helvetica" pitchFamily="36" charset="0"/>
                <a:cs typeface="Trajan Pro"/>
              </a:rPr>
              <a:t> di </a:t>
            </a:r>
            <a:r>
              <a:rPr lang="en-US" sz="2000" b="1" dirty="0" err="1" smtClean="0">
                <a:solidFill>
                  <a:srgbClr val="FFFFFF"/>
                </a:solidFill>
                <a:latin typeface="Trajan Pro"/>
                <a:ea typeface="Helvetica" pitchFamily="36" charset="0"/>
                <a:cs typeface="Trajan Pro"/>
              </a:rPr>
              <a:t>apprendimento</a:t>
            </a:r>
            <a:r>
              <a:rPr lang="en-US" sz="2000" b="1" dirty="0" smtClean="0">
                <a:solidFill>
                  <a:srgbClr val="FFFFFF"/>
                </a:solidFill>
                <a:latin typeface="Trajan Pro"/>
                <a:ea typeface="Helvetica" pitchFamily="36" charset="0"/>
                <a:cs typeface="Trajan Pro"/>
              </a:rPr>
              <a:t> </a:t>
            </a:r>
            <a:r>
              <a:rPr lang="en-US" sz="2000" b="1" dirty="0" err="1" smtClean="0">
                <a:solidFill>
                  <a:srgbClr val="FFFFFF"/>
                </a:solidFill>
                <a:latin typeface="Trajan Pro"/>
                <a:ea typeface="Helvetica" pitchFamily="36" charset="0"/>
                <a:cs typeface="Trajan Pro"/>
              </a:rPr>
              <a:t>dati</a:t>
            </a:r>
            <a:endParaRPr lang="en-US" sz="1600" dirty="0" smtClean="0">
              <a:solidFill>
                <a:srgbClr val="FFFFFF"/>
              </a:solidFill>
              <a:latin typeface="Trajan Pro"/>
              <a:cs typeface="Trajan Pro"/>
            </a:endParaRPr>
          </a:p>
          <a:p>
            <a:pPr>
              <a:spcBef>
                <a:spcPct val="20000"/>
              </a:spcBef>
            </a:pPr>
            <a:endParaRPr lang="en-US" sz="1600" dirty="0" smtClean="0">
              <a:solidFill>
                <a:srgbClr val="FFFFFF"/>
              </a:solidFill>
            </a:endParaRPr>
          </a:p>
          <a:p>
            <a:pPr lvl="0">
              <a:spcBef>
                <a:spcPct val="20000"/>
              </a:spcBef>
            </a:pPr>
            <a:endParaRPr lang="en-US" sz="1600" b="1" dirty="0" smtClean="0">
              <a:solidFill>
                <a:srgbClr val="FFFFFF"/>
              </a:solidFill>
              <a:latin typeface="Helvetica" pitchFamily="36" charset="0"/>
              <a:ea typeface="Helvetica" pitchFamily="36" charset="0"/>
              <a:cs typeface="Helvetica" pitchFamily="36" charset="0"/>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44</a:t>
            </a:fld>
            <a:endParaRPr lang="it-IT">
              <a:solidFill>
                <a:srgbClr val="FFFF00"/>
              </a:solidFill>
            </a:endParaRPr>
          </a:p>
        </p:txBody>
      </p:sp>
    </p:spTree>
    <p:extLst>
      <p:ext uri="{BB962C8B-B14F-4D97-AF65-F5344CB8AC3E}">
        <p14:creationId xmlns:p14="http://schemas.microsoft.com/office/powerpoint/2010/main" val="208795894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6-05-09 alle 10.55.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527" y="2692898"/>
            <a:ext cx="4517740" cy="2939412"/>
          </a:xfrm>
          <a:prstGeom prst="rect">
            <a:avLst/>
          </a:prstGeom>
        </p:spPr>
      </p:pic>
      <p:pic>
        <p:nvPicPr>
          <p:cNvPr id="5" name="Picture 14" descr="slide14_facebook.jpg"/>
          <p:cNvPicPr>
            <a:picLocks noChangeAspect="1"/>
          </p:cNvPicPr>
          <p:nvPr/>
        </p:nvPicPr>
        <p:blipFill>
          <a:blip r:embed="rId3"/>
          <a:stretch>
            <a:fillRect/>
          </a:stretch>
        </p:blipFill>
        <p:spPr>
          <a:xfrm>
            <a:off x="185627" y="289349"/>
            <a:ext cx="3202677" cy="2001673"/>
          </a:xfrm>
          <a:prstGeom prst="rect">
            <a:avLst/>
          </a:prstGeom>
        </p:spPr>
      </p:pic>
      <p:pic>
        <p:nvPicPr>
          <p:cNvPr id="6" name="Picture 3" descr="internet"/>
          <p:cNvPicPr>
            <a:picLocks noChangeAspect="1" noChangeArrowheads="1"/>
          </p:cNvPicPr>
          <p:nvPr/>
        </p:nvPicPr>
        <p:blipFill>
          <a:blip r:embed="rId4"/>
          <a:srcRect/>
          <a:stretch>
            <a:fillRect/>
          </a:stretch>
        </p:blipFill>
        <p:spPr bwMode="auto">
          <a:xfrm>
            <a:off x="4517739" y="294213"/>
            <a:ext cx="4272864" cy="1996809"/>
          </a:xfrm>
          <a:prstGeom prst="rect">
            <a:avLst/>
          </a:prstGeom>
          <a:noFill/>
          <a:ln w="9525">
            <a:noFill/>
            <a:miter lim="800000"/>
            <a:headEnd/>
            <a:tailEnd/>
          </a:ln>
        </p:spPr>
      </p:pic>
      <p:cxnSp>
        <p:nvCxnSpPr>
          <p:cNvPr id="7" name="Straight Arrow Connector 41"/>
          <p:cNvCxnSpPr/>
          <p:nvPr/>
        </p:nvCxnSpPr>
        <p:spPr>
          <a:xfrm rot="16200000" flipH="1">
            <a:off x="2935605" y="1975542"/>
            <a:ext cx="575999" cy="935996"/>
          </a:xfrm>
          <a:prstGeom prst="straightConnector1">
            <a:avLst/>
          </a:prstGeom>
          <a:ln>
            <a:solidFill>
              <a:srgbClr val="FFFFFF"/>
            </a:solidFill>
            <a:tailEnd type="arrow"/>
          </a:ln>
        </p:spPr>
        <p:style>
          <a:lnRef idx="3">
            <a:schemeClr val="accent6"/>
          </a:lnRef>
          <a:fillRef idx="0">
            <a:schemeClr val="accent6"/>
          </a:fillRef>
          <a:effectRef idx="2">
            <a:schemeClr val="accent6"/>
          </a:effectRef>
          <a:fontRef idx="minor">
            <a:schemeClr val="tx1"/>
          </a:fontRef>
        </p:style>
      </p:cxnSp>
      <p:cxnSp>
        <p:nvCxnSpPr>
          <p:cNvPr id="8" name="Straight Arrow Connector 47"/>
          <p:cNvCxnSpPr/>
          <p:nvPr/>
        </p:nvCxnSpPr>
        <p:spPr>
          <a:xfrm rot="5400000">
            <a:off x="6031270" y="1993542"/>
            <a:ext cx="719999" cy="1043995"/>
          </a:xfrm>
          <a:prstGeom prst="straightConnector1">
            <a:avLst/>
          </a:prstGeom>
          <a:ln>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9" name="CasellaDiTesto 8"/>
          <p:cNvSpPr txBox="1"/>
          <p:nvPr/>
        </p:nvSpPr>
        <p:spPr>
          <a:xfrm>
            <a:off x="209769" y="5676142"/>
            <a:ext cx="8166537" cy="369332"/>
          </a:xfrm>
          <a:prstGeom prst="rect">
            <a:avLst/>
          </a:prstGeom>
          <a:noFill/>
        </p:spPr>
        <p:txBody>
          <a:bodyPr wrap="square" rtlCol="0">
            <a:spAutoFit/>
          </a:bodyPr>
          <a:lstStyle/>
          <a:p>
            <a:r>
              <a:rPr lang="it-IT" dirty="0" smtClean="0">
                <a:solidFill>
                  <a:schemeClr val="accent1"/>
                </a:solidFill>
              </a:rPr>
              <a:t>Gli algoritmi dell’NSA decidono se siete dei potenziali terroristi.</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45</a:t>
            </a:fld>
            <a:endParaRPr lang="it-IT">
              <a:solidFill>
                <a:srgbClr val="FFFF00"/>
              </a:solidFill>
            </a:endParaRPr>
          </a:p>
        </p:txBody>
      </p:sp>
    </p:spTree>
    <p:extLst>
      <p:ext uri="{BB962C8B-B14F-4D97-AF65-F5344CB8AC3E}">
        <p14:creationId xmlns:p14="http://schemas.microsoft.com/office/powerpoint/2010/main" val="24505926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depositphotos_13241415-Interconnected-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asellaDiTesto 4"/>
          <p:cNvSpPr txBox="1"/>
          <p:nvPr/>
        </p:nvSpPr>
        <p:spPr>
          <a:xfrm>
            <a:off x="353702" y="208975"/>
            <a:ext cx="7974372" cy="646331"/>
          </a:xfrm>
          <a:prstGeom prst="rect">
            <a:avLst/>
          </a:prstGeom>
          <a:noFill/>
        </p:spPr>
        <p:txBody>
          <a:bodyPr wrap="square" rtlCol="0">
            <a:spAutoFit/>
          </a:bodyPr>
          <a:lstStyle/>
          <a:p>
            <a:r>
              <a:rPr lang="it-IT" dirty="0" smtClean="0"/>
              <a:t>I modelli di scelta dei titoli azionari governano l’economia più di qualunque essere umano, o quasi.</a:t>
            </a:r>
            <a:endParaRPr lang="it-IT" dirty="0"/>
          </a:p>
        </p:txBody>
      </p:sp>
      <p:sp>
        <p:nvSpPr>
          <p:cNvPr id="2" name="Segnaposto numero diapositiva 1"/>
          <p:cNvSpPr>
            <a:spLocks noGrp="1"/>
          </p:cNvSpPr>
          <p:nvPr>
            <p:ph type="sldNum" sz="quarter" idx="12"/>
          </p:nvPr>
        </p:nvSpPr>
        <p:spPr/>
        <p:txBody>
          <a:bodyPr/>
          <a:lstStyle/>
          <a:p>
            <a:fld id="{E95BF586-1B0B-BA46-82D0-50D6FEB04D54}" type="slidenum">
              <a:rPr lang="it-IT" smtClean="0"/>
              <a:t>46</a:t>
            </a:fld>
            <a:endParaRPr lang="it-IT"/>
          </a:p>
        </p:txBody>
      </p:sp>
    </p:spTree>
    <p:extLst>
      <p:ext uri="{BB962C8B-B14F-4D97-AF65-F5344CB8AC3E}">
        <p14:creationId xmlns:p14="http://schemas.microsoft.com/office/powerpoint/2010/main" val="8697834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PF-SatNav_2134449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39" y="623578"/>
            <a:ext cx="4027435" cy="2520395"/>
          </a:xfrm>
          <a:prstGeom prst="rect">
            <a:avLst/>
          </a:prstGeom>
        </p:spPr>
      </p:pic>
      <p:pic>
        <p:nvPicPr>
          <p:cNvPr id="5" name="Immagine 4" descr="Blackbox-la-vera-innovazione-dellauto-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951" y="2175600"/>
            <a:ext cx="4098444" cy="2501464"/>
          </a:xfrm>
          <a:prstGeom prst="rect">
            <a:avLst/>
          </a:prstGeom>
        </p:spPr>
      </p:pic>
      <p:pic>
        <p:nvPicPr>
          <p:cNvPr id="6" name="Immagine 5" descr="Schermata 2016-05-10 alle 11.25.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49" y="3420043"/>
            <a:ext cx="3456633" cy="3249369"/>
          </a:xfrm>
          <a:prstGeom prst="rect">
            <a:avLst/>
          </a:prstGeom>
        </p:spPr>
      </p:pic>
      <p:cxnSp>
        <p:nvCxnSpPr>
          <p:cNvPr id="7" name="Straight Arrow Connector 41"/>
          <p:cNvCxnSpPr/>
          <p:nvPr/>
        </p:nvCxnSpPr>
        <p:spPr>
          <a:xfrm rot="16200000" flipH="1">
            <a:off x="4311880" y="2551542"/>
            <a:ext cx="575999" cy="935996"/>
          </a:xfrm>
          <a:prstGeom prst="straightConnector1">
            <a:avLst/>
          </a:prstGeom>
          <a:ln>
            <a:solidFill>
              <a:srgbClr val="FFFF00"/>
            </a:solidFill>
            <a:tailEnd type="arrow"/>
          </a:ln>
        </p:spPr>
        <p:style>
          <a:lnRef idx="3">
            <a:schemeClr val="accent6"/>
          </a:lnRef>
          <a:fillRef idx="0">
            <a:schemeClr val="accent6"/>
          </a:fillRef>
          <a:effectRef idx="2">
            <a:schemeClr val="accent6"/>
          </a:effectRef>
          <a:fontRef idx="minor">
            <a:schemeClr val="tx1"/>
          </a:fontRef>
        </p:style>
      </p:cxnSp>
      <p:cxnSp>
        <p:nvCxnSpPr>
          <p:cNvPr id="8" name="Straight Arrow Connector 47"/>
          <p:cNvCxnSpPr/>
          <p:nvPr/>
        </p:nvCxnSpPr>
        <p:spPr>
          <a:xfrm rot="5400000">
            <a:off x="4061274" y="4155066"/>
            <a:ext cx="719999" cy="1043995"/>
          </a:xfrm>
          <a:prstGeom prst="straightConnector1">
            <a:avLst/>
          </a:prstGeom>
          <a:ln>
            <a:solidFill>
              <a:srgbClr val="FFFF00"/>
            </a:solidFill>
            <a:tailEnd type="arrow"/>
          </a:ln>
        </p:spPr>
        <p:style>
          <a:lnRef idx="3">
            <a:schemeClr val="accent6"/>
          </a:lnRef>
          <a:fillRef idx="0">
            <a:schemeClr val="accent6"/>
          </a:fillRef>
          <a:effectRef idx="2">
            <a:schemeClr val="accent6"/>
          </a:effectRef>
          <a:fontRef idx="minor">
            <a:schemeClr val="tx1"/>
          </a:fontRef>
        </p:style>
      </p:cxnSp>
      <p:sp>
        <p:nvSpPr>
          <p:cNvPr id="9" name="Rettangolo 8"/>
          <p:cNvSpPr/>
          <p:nvPr/>
        </p:nvSpPr>
        <p:spPr>
          <a:xfrm>
            <a:off x="5437657" y="946743"/>
            <a:ext cx="2724950" cy="646331"/>
          </a:xfrm>
          <a:prstGeom prst="rect">
            <a:avLst/>
          </a:prstGeom>
        </p:spPr>
        <p:txBody>
          <a:bodyPr wrap="none">
            <a:spAutoFit/>
          </a:bodyPr>
          <a:lstStyle/>
          <a:p>
            <a:r>
              <a:rPr lang="en-US" sz="3600" dirty="0" smtClean="0">
                <a:latin typeface="Helvetica" pitchFamily="36" charset="0"/>
                <a:ea typeface="Helvetica" pitchFamily="36" charset="0"/>
                <a:cs typeface="Helvetica" pitchFamily="36" charset="0"/>
              </a:rPr>
              <a:t>Black Boxes</a:t>
            </a:r>
            <a:endParaRPr lang="it-IT" sz="3600" dirty="0"/>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47</a:t>
            </a:fld>
            <a:endParaRPr lang="it-IT">
              <a:solidFill>
                <a:srgbClr val="FFFF00"/>
              </a:solidFill>
            </a:endParaRPr>
          </a:p>
        </p:txBody>
      </p:sp>
    </p:spTree>
    <p:extLst>
      <p:ext uri="{BB962C8B-B14F-4D97-AF65-F5344CB8AC3E}">
        <p14:creationId xmlns:p14="http://schemas.microsoft.com/office/powerpoint/2010/main" val="2983005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iro-cattuto-data-science-dati-modelli-decisioni-digital-for-business-13-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3"/>
            <a:ext cx="9144000" cy="6865166"/>
          </a:xfrm>
          <a:prstGeom prst="rect">
            <a:avLst/>
          </a:prstGeom>
          <a:ln>
            <a:noFill/>
          </a:ln>
        </p:spPr>
      </p:pic>
      <p:cxnSp>
        <p:nvCxnSpPr>
          <p:cNvPr id="5" name="Straight Arrow Connector 47"/>
          <p:cNvCxnSpPr/>
          <p:nvPr/>
        </p:nvCxnSpPr>
        <p:spPr>
          <a:xfrm>
            <a:off x="1261555" y="1970110"/>
            <a:ext cx="0" cy="794791"/>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8" name="CasellaDiTesto 7"/>
          <p:cNvSpPr txBox="1"/>
          <p:nvPr/>
        </p:nvSpPr>
        <p:spPr>
          <a:xfrm>
            <a:off x="450165" y="2989951"/>
            <a:ext cx="2556302" cy="1754327"/>
          </a:xfrm>
          <a:prstGeom prst="rect">
            <a:avLst/>
          </a:prstGeom>
          <a:noFill/>
        </p:spPr>
        <p:txBody>
          <a:bodyPr wrap="square" rtlCol="0">
            <a:spAutoFit/>
          </a:bodyPr>
          <a:lstStyle/>
          <a:p>
            <a:r>
              <a:rPr lang="it-IT" dirty="0" smtClean="0">
                <a:solidFill>
                  <a:schemeClr val="bg1"/>
                </a:solidFill>
              </a:rPr>
              <a:t>Quadro storico</a:t>
            </a:r>
          </a:p>
          <a:p>
            <a:r>
              <a:rPr lang="it-IT" dirty="0" smtClean="0">
                <a:solidFill>
                  <a:schemeClr val="bg1"/>
                </a:solidFill>
              </a:rPr>
              <a:t>Orizzonte temporale</a:t>
            </a:r>
          </a:p>
          <a:p>
            <a:r>
              <a:rPr lang="it-IT" dirty="0" smtClean="0">
                <a:solidFill>
                  <a:schemeClr val="bg1"/>
                </a:solidFill>
              </a:rPr>
              <a:t>Riproducibilità limitata</a:t>
            </a:r>
          </a:p>
          <a:p>
            <a:r>
              <a:rPr lang="it-IT" dirty="0" smtClean="0">
                <a:solidFill>
                  <a:schemeClr val="bg1"/>
                </a:solidFill>
              </a:rPr>
              <a:t>Contesto limitato</a:t>
            </a:r>
          </a:p>
          <a:p>
            <a:r>
              <a:rPr lang="it-IT" dirty="0" smtClean="0">
                <a:solidFill>
                  <a:schemeClr val="bg1"/>
                </a:solidFill>
              </a:rPr>
              <a:t>Sfide per la protezione dei dati</a:t>
            </a:r>
            <a:endParaRPr lang="it-IT" dirty="0">
              <a:solidFill>
                <a:schemeClr val="bg1"/>
              </a:solidFill>
            </a:endParaRPr>
          </a:p>
        </p:txBody>
      </p:sp>
      <p:cxnSp>
        <p:nvCxnSpPr>
          <p:cNvPr id="9" name="Straight Arrow Connector 41"/>
          <p:cNvCxnSpPr/>
          <p:nvPr/>
        </p:nvCxnSpPr>
        <p:spPr>
          <a:xfrm>
            <a:off x="3195886" y="1986185"/>
            <a:ext cx="2278456" cy="601891"/>
          </a:xfrm>
          <a:prstGeom prst="straightConnector1">
            <a:avLst/>
          </a:prstGeom>
          <a:ln>
            <a:solidFill>
              <a:schemeClr val="bg2">
                <a:lumMod val="75000"/>
              </a:schemeClr>
            </a:solidFill>
            <a:tailEnd type="arrow"/>
          </a:ln>
        </p:spPr>
        <p:style>
          <a:lnRef idx="3">
            <a:schemeClr val="accent6"/>
          </a:lnRef>
          <a:fillRef idx="0">
            <a:schemeClr val="accent6"/>
          </a:fillRef>
          <a:effectRef idx="2">
            <a:schemeClr val="accent6"/>
          </a:effectRef>
          <a:fontRef idx="minor">
            <a:schemeClr val="tx1"/>
          </a:fontRef>
        </p:style>
      </p:cxnSp>
      <p:sp>
        <p:nvSpPr>
          <p:cNvPr id="12" name="CasellaDiTesto 11"/>
          <p:cNvSpPr txBox="1"/>
          <p:nvPr/>
        </p:nvSpPr>
        <p:spPr>
          <a:xfrm>
            <a:off x="5474342" y="1970110"/>
            <a:ext cx="3263704" cy="1477328"/>
          </a:xfrm>
          <a:prstGeom prst="rect">
            <a:avLst/>
          </a:prstGeom>
          <a:noFill/>
        </p:spPr>
        <p:txBody>
          <a:bodyPr wrap="square" rtlCol="0">
            <a:spAutoFit/>
          </a:bodyPr>
          <a:lstStyle/>
          <a:p>
            <a:r>
              <a:rPr lang="it-IT" dirty="0" smtClean="0">
                <a:solidFill>
                  <a:srgbClr val="000000"/>
                </a:solidFill>
              </a:rPr>
              <a:t>Scoperta la possibilità di utilizzare analisi di segnali digitali in tantissimi campi, con la possibilità di creare modelli ad ampia copertura. </a:t>
            </a:r>
            <a:endParaRPr lang="it-IT" dirty="0">
              <a:solidFill>
                <a:srgbClr val="000000"/>
              </a:solidFill>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48</a:t>
            </a:fld>
            <a:endParaRPr lang="it-IT" dirty="0">
              <a:solidFill>
                <a:srgbClr val="FFFF00"/>
              </a:solidFill>
            </a:endParaRPr>
          </a:p>
        </p:txBody>
      </p:sp>
    </p:spTree>
    <p:extLst>
      <p:ext uri="{BB962C8B-B14F-4D97-AF65-F5344CB8AC3E}">
        <p14:creationId xmlns:p14="http://schemas.microsoft.com/office/powerpoint/2010/main" val="21121793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Schermata 2016-05-12 alle 10.16.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70" y="787674"/>
            <a:ext cx="8525115" cy="5947754"/>
          </a:xfrm>
          <a:prstGeom prst="rect">
            <a:avLst/>
          </a:prstGeom>
        </p:spPr>
      </p:pic>
      <p:sp>
        <p:nvSpPr>
          <p:cNvPr id="10"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INFORMAZIONI IMPLICITE</a:t>
            </a:r>
          </a:p>
        </p:txBody>
      </p:sp>
      <p:sp>
        <p:nvSpPr>
          <p:cNvPr id="2" name="Segnaposto numero diapositiva 1"/>
          <p:cNvSpPr>
            <a:spLocks noGrp="1"/>
          </p:cNvSpPr>
          <p:nvPr>
            <p:ph type="sldNum" sz="quarter" idx="12"/>
          </p:nvPr>
        </p:nvSpPr>
        <p:spPr>
          <a:xfrm>
            <a:off x="8249862" y="6422064"/>
            <a:ext cx="762000" cy="365125"/>
          </a:xfrm>
        </p:spPr>
        <p:txBody>
          <a:bodyPr/>
          <a:lstStyle/>
          <a:p>
            <a:fld id="{E95BF586-1B0B-BA46-82D0-50D6FEB04D54}" type="slidenum">
              <a:rPr lang="it-IT" smtClean="0">
                <a:solidFill>
                  <a:srgbClr val="FFFF00"/>
                </a:solidFill>
              </a:rPr>
              <a:t>49</a:t>
            </a:fld>
            <a:endParaRPr lang="it-IT">
              <a:solidFill>
                <a:srgbClr val="FFFF00"/>
              </a:solidFill>
            </a:endParaRPr>
          </a:p>
        </p:txBody>
      </p:sp>
    </p:spTree>
    <p:extLst>
      <p:ext uri="{BB962C8B-B14F-4D97-AF65-F5344CB8AC3E}">
        <p14:creationId xmlns:p14="http://schemas.microsoft.com/office/powerpoint/2010/main" val="33042497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93326" y="364863"/>
            <a:ext cx="7467600" cy="1143000"/>
          </a:xfrm>
        </p:spPr>
        <p:txBody>
          <a:bodyPr>
            <a:normAutofit/>
          </a:bodyPr>
          <a:lstStyle/>
          <a:p>
            <a:pPr algn="ctr"/>
            <a:r>
              <a:rPr lang="it-IT"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La cattura di Saddam e la scienza dei network</a:t>
            </a:r>
            <a:endParaRPr lang="it-IT" sz="2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4" name="Picture 10"/>
          <p:cNvPicPr>
            <a:picLocks noChangeAspect="1"/>
          </p:cNvPicPr>
          <p:nvPr/>
        </p:nvPicPr>
        <p:blipFill>
          <a:blip r:embed="rId2"/>
          <a:stretch>
            <a:fillRect/>
          </a:stretch>
        </p:blipFill>
        <p:spPr>
          <a:xfrm>
            <a:off x="241300" y="1569126"/>
            <a:ext cx="3564011" cy="4699000"/>
          </a:xfrm>
          <a:prstGeom prst="rect">
            <a:avLst/>
          </a:prstGeom>
        </p:spPr>
      </p:pic>
      <p:pic>
        <p:nvPicPr>
          <p:cNvPr id="5" name="Picture 9" descr="F-SaddamNetw.jpg"/>
          <p:cNvPicPr>
            <a:picLocks noChangeAspect="1"/>
          </p:cNvPicPr>
          <p:nvPr/>
        </p:nvPicPr>
        <p:blipFill>
          <a:blip r:embed="rId3"/>
          <a:stretch>
            <a:fillRect/>
          </a:stretch>
        </p:blipFill>
        <p:spPr>
          <a:xfrm>
            <a:off x="4627126" y="2071952"/>
            <a:ext cx="4356100" cy="4539873"/>
          </a:xfrm>
          <a:prstGeom prst="rect">
            <a:avLst/>
          </a:prstGeom>
        </p:spPr>
      </p:pic>
      <p:pic>
        <p:nvPicPr>
          <p:cNvPr id="6" name="Picture 8" descr="F-Saddam-AceOfSpades.jpg"/>
          <p:cNvPicPr>
            <a:picLocks noChangeAspect="1"/>
          </p:cNvPicPr>
          <p:nvPr/>
        </p:nvPicPr>
        <p:blipFill>
          <a:blip r:embed="rId4"/>
          <a:stretch>
            <a:fillRect/>
          </a:stretch>
        </p:blipFill>
        <p:spPr>
          <a:xfrm>
            <a:off x="4080998" y="1569126"/>
            <a:ext cx="1645920" cy="2295144"/>
          </a:xfrm>
          <a:prstGeom prst="rect">
            <a:avLst/>
          </a:prstGeom>
        </p:spPr>
      </p:pic>
      <p:sp>
        <p:nvSpPr>
          <p:cNvPr id="7" name="Subtitle 2"/>
          <p:cNvSpPr txBox="1">
            <a:spLocks/>
          </p:cNvSpPr>
          <p:nvPr/>
        </p:nvSpPr>
        <p:spPr>
          <a:xfrm>
            <a:off x="0" y="154338"/>
            <a:ext cx="9144000" cy="419100"/>
          </a:xfrm>
          <a:prstGeom prst="rect">
            <a:avLst/>
          </a:prstGeom>
          <a:solidFill>
            <a:srgbClr val="FF0000"/>
          </a:solidFill>
        </p:spPr>
        <p:txBody>
          <a:bodyPr vert="horz" lIns="91440" tIns="45720" rIns="91440" bIns="45720" rtlCol="0">
            <a:normAutofit/>
          </a:bodyPr>
          <a:lstStyle/>
          <a:p>
            <a:pPr algn="ctr">
              <a:spcBef>
                <a:spcPct val="20000"/>
              </a:spcBef>
            </a:pPr>
            <a:r>
              <a:rPr lang="en-US" sz="2000" b="1" dirty="0" err="1" smtClean="0">
                <a:solidFill>
                  <a:srgbClr val="FFFFFF"/>
                </a:solidFill>
                <a:latin typeface="Trajan Pro"/>
                <a:ea typeface="Helvetica" pitchFamily="36" charset="0"/>
                <a:cs typeface="Trajan Pro"/>
              </a:rPr>
              <a:t>Esempi</a:t>
            </a:r>
            <a:r>
              <a:rPr lang="en-US" sz="2000" b="1" dirty="0" smtClean="0">
                <a:solidFill>
                  <a:srgbClr val="FFFFFF"/>
                </a:solidFill>
                <a:latin typeface="Trajan Pro"/>
                <a:ea typeface="Helvetica" pitchFamily="36" charset="0"/>
                <a:cs typeface="Trajan Pro"/>
              </a:rPr>
              <a:t> </a:t>
            </a:r>
            <a:r>
              <a:rPr lang="en-US" sz="2000" b="1" dirty="0" err="1" smtClean="0">
                <a:solidFill>
                  <a:srgbClr val="FFFFFF"/>
                </a:solidFill>
                <a:latin typeface="Trajan Pro"/>
                <a:ea typeface="Helvetica" pitchFamily="36" charset="0"/>
                <a:cs typeface="Trajan Pro"/>
              </a:rPr>
              <a:t>storici</a:t>
            </a:r>
            <a:endParaRPr lang="en-US" sz="1600" dirty="0" smtClean="0">
              <a:solidFill>
                <a:srgbClr val="FFFFFF"/>
              </a:solidFill>
              <a:latin typeface="Trajan Pro"/>
              <a:cs typeface="Trajan Pro"/>
            </a:endParaRPr>
          </a:p>
          <a:p>
            <a:pPr>
              <a:spcBef>
                <a:spcPct val="20000"/>
              </a:spcBef>
            </a:pPr>
            <a:endParaRPr lang="en-US" sz="1600" dirty="0" smtClean="0">
              <a:solidFill>
                <a:srgbClr val="FFFFFF"/>
              </a:solidFill>
            </a:endParaRPr>
          </a:p>
          <a:p>
            <a:pPr lvl="0">
              <a:spcBef>
                <a:spcPct val="20000"/>
              </a:spcBef>
            </a:pPr>
            <a:endParaRPr lang="en-US" sz="1600" b="1" dirty="0" smtClean="0">
              <a:solidFill>
                <a:srgbClr val="FFFFFF"/>
              </a:solidFill>
              <a:latin typeface="Helvetica" pitchFamily="36" charset="0"/>
              <a:ea typeface="Helvetica" pitchFamily="36" charset="0"/>
              <a:cs typeface="Helvetica" pitchFamily="36" charset="0"/>
            </a:endParaRPr>
          </a:p>
        </p:txBody>
      </p:sp>
      <p:sp>
        <p:nvSpPr>
          <p:cNvPr id="3" name="Segnaposto numero diapositiva 2"/>
          <p:cNvSpPr>
            <a:spLocks noGrp="1"/>
          </p:cNvSpPr>
          <p:nvPr>
            <p:ph type="sldNum" sz="quarter" idx="12"/>
          </p:nvPr>
        </p:nvSpPr>
        <p:spPr/>
        <p:txBody>
          <a:bodyPr/>
          <a:lstStyle/>
          <a:p>
            <a:fld id="{E95BF586-1B0B-BA46-82D0-50D6FEB04D54}" type="slidenum">
              <a:rPr lang="it-IT" smtClean="0">
                <a:solidFill>
                  <a:srgbClr val="FFFF00"/>
                </a:solidFill>
              </a:rPr>
              <a:t>5</a:t>
            </a:fld>
            <a:endParaRPr lang="it-IT">
              <a:solidFill>
                <a:srgbClr val="FFFF00"/>
              </a:solidFill>
            </a:endParaRPr>
          </a:p>
        </p:txBody>
      </p:sp>
    </p:spTree>
    <p:extLst>
      <p:ext uri="{BB962C8B-B14F-4D97-AF65-F5344CB8AC3E}">
        <p14:creationId xmlns:p14="http://schemas.microsoft.com/office/powerpoint/2010/main" val="8261116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INFORMAZIONI IMPLICITE</a:t>
            </a:r>
          </a:p>
        </p:txBody>
      </p:sp>
      <p:pic>
        <p:nvPicPr>
          <p:cNvPr id="2" name="Immagine 1" descr="Schermata 2016-05-12 alle 10.20.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624" y="691224"/>
            <a:ext cx="8522804" cy="5963829"/>
          </a:xfrm>
          <a:prstGeom prst="rect">
            <a:avLst/>
          </a:prstGeom>
        </p:spPr>
      </p:pic>
      <p:sp>
        <p:nvSpPr>
          <p:cNvPr id="3" name="Segnaposto numero diapositiva 2"/>
          <p:cNvSpPr>
            <a:spLocks noGrp="1"/>
          </p:cNvSpPr>
          <p:nvPr>
            <p:ph type="sldNum" sz="quarter" idx="12"/>
          </p:nvPr>
        </p:nvSpPr>
        <p:spPr/>
        <p:txBody>
          <a:bodyPr/>
          <a:lstStyle/>
          <a:p>
            <a:fld id="{E95BF586-1B0B-BA46-82D0-50D6FEB04D54}" type="slidenum">
              <a:rPr lang="it-IT" smtClean="0">
                <a:solidFill>
                  <a:srgbClr val="FFFF00"/>
                </a:solidFill>
              </a:rPr>
              <a:t>50</a:t>
            </a:fld>
            <a:endParaRPr lang="it-IT">
              <a:solidFill>
                <a:srgbClr val="FFFF00"/>
              </a:solidFill>
            </a:endParaRPr>
          </a:p>
        </p:txBody>
      </p:sp>
    </p:spTree>
    <p:extLst>
      <p:ext uri="{BB962C8B-B14F-4D97-AF65-F5344CB8AC3E}">
        <p14:creationId xmlns:p14="http://schemas.microsoft.com/office/powerpoint/2010/main" val="222263783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err="1" smtClean="0">
                <a:latin typeface="Helvetica" pitchFamily="36" charset="0"/>
                <a:ea typeface="Helvetica" pitchFamily="36" charset="0"/>
                <a:cs typeface="Helvetica" pitchFamily="36" charset="0"/>
              </a:rPr>
              <a:t>Algoritmi</a:t>
            </a:r>
            <a:r>
              <a:rPr lang="en-US" sz="2000" b="1" dirty="0" smtClean="0">
                <a:latin typeface="Helvetica" pitchFamily="36" charset="0"/>
                <a:ea typeface="Helvetica" pitchFamily="36" charset="0"/>
                <a:cs typeface="Helvetica" pitchFamily="36" charset="0"/>
              </a:rPr>
              <a:t> di Learning </a:t>
            </a:r>
          </a:p>
        </p:txBody>
      </p:sp>
      <p:pic>
        <p:nvPicPr>
          <p:cNvPr id="5" name="Immagine 4" descr="Schermata 2016-05-12 alle 11.12.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1400"/>
            <a:ext cx="9144000" cy="4765183"/>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51</a:t>
            </a:fld>
            <a:endParaRPr lang="it-IT">
              <a:solidFill>
                <a:srgbClr val="FFFF00"/>
              </a:solidFill>
            </a:endParaRPr>
          </a:p>
        </p:txBody>
      </p:sp>
    </p:spTree>
    <p:extLst>
      <p:ext uri="{BB962C8B-B14F-4D97-AF65-F5344CB8AC3E}">
        <p14:creationId xmlns:p14="http://schemas.microsoft.com/office/powerpoint/2010/main" val="32055570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err="1" smtClean="0">
                <a:latin typeface="Helvetica" pitchFamily="36" charset="0"/>
                <a:ea typeface="Helvetica" pitchFamily="36" charset="0"/>
                <a:cs typeface="Helvetica" pitchFamily="36" charset="0"/>
              </a:rPr>
              <a:t>Struttura</a:t>
            </a:r>
            <a:r>
              <a:rPr lang="en-US" sz="2000" b="1" dirty="0" smtClean="0">
                <a:latin typeface="Helvetica" pitchFamily="36" charset="0"/>
                <a:ea typeface="Helvetica" pitchFamily="36" charset="0"/>
                <a:cs typeface="Helvetica" pitchFamily="36" charset="0"/>
              </a:rPr>
              <a:t> di </a:t>
            </a:r>
            <a:r>
              <a:rPr lang="en-US" sz="2000" b="1" dirty="0" err="1" smtClean="0">
                <a:latin typeface="Helvetica" pitchFamily="36" charset="0"/>
                <a:ea typeface="Helvetica" pitchFamily="36" charset="0"/>
                <a:cs typeface="Helvetica" pitchFamily="36" charset="0"/>
              </a:rPr>
              <a:t>funzionameto</a:t>
            </a:r>
            <a:r>
              <a:rPr lang="en-US" sz="2000" b="1" dirty="0" smtClean="0">
                <a:latin typeface="Helvetica" pitchFamily="36" charset="0"/>
                <a:ea typeface="Helvetica" pitchFamily="36" charset="0"/>
                <a:cs typeface="Helvetica" pitchFamily="36" charset="0"/>
              </a:rPr>
              <a:t> </a:t>
            </a:r>
            <a:r>
              <a:rPr lang="en-US" sz="2000" b="1" dirty="0" err="1" smtClean="0">
                <a:latin typeface="Helvetica" pitchFamily="36" charset="0"/>
                <a:ea typeface="Helvetica" pitchFamily="36" charset="0"/>
                <a:cs typeface="Helvetica" pitchFamily="36" charset="0"/>
              </a:rPr>
              <a:t>dell’Algoritmo</a:t>
            </a:r>
            <a:endParaRPr lang="en-US" sz="2000" b="1" dirty="0" smtClean="0">
              <a:latin typeface="Helvetica" pitchFamily="36" charset="0"/>
              <a:ea typeface="Helvetica" pitchFamily="36" charset="0"/>
              <a:cs typeface="Helvetica" pitchFamily="36" charset="0"/>
            </a:endParaRPr>
          </a:p>
        </p:txBody>
      </p:sp>
      <p:pic>
        <p:nvPicPr>
          <p:cNvPr id="5" name="Immagine 4" descr="Schermata 2016-05-12 alle 11.19.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3300"/>
            <a:ext cx="9144000" cy="4847167"/>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52</a:t>
            </a:fld>
            <a:endParaRPr lang="it-IT">
              <a:solidFill>
                <a:srgbClr val="FFFF00"/>
              </a:solidFill>
            </a:endParaRPr>
          </a:p>
        </p:txBody>
      </p:sp>
    </p:spTree>
    <p:extLst>
      <p:ext uri="{BB962C8B-B14F-4D97-AF65-F5344CB8AC3E}">
        <p14:creationId xmlns:p14="http://schemas.microsoft.com/office/powerpoint/2010/main" val="3619307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algn="ctr"/>
            <a:r>
              <a:rPr lang="it-IT" sz="2000" b="1" dirty="0" smtClean="0"/>
              <a:t>DECISIONI DELL’ALGORITMO</a:t>
            </a:r>
            <a:endParaRPr lang="it-IT" sz="2000" b="1" dirty="0">
              <a:effectLst/>
            </a:endParaRPr>
          </a:p>
        </p:txBody>
      </p:sp>
      <p:pic>
        <p:nvPicPr>
          <p:cNvPr id="5" name="Immagine 4" descr="Schermata 2016-05-12 alle 11.41.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9800"/>
            <a:ext cx="9144000" cy="4971143"/>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53</a:t>
            </a:fld>
            <a:endParaRPr lang="it-IT">
              <a:solidFill>
                <a:srgbClr val="FFFF00"/>
              </a:solidFill>
            </a:endParaRPr>
          </a:p>
        </p:txBody>
      </p:sp>
    </p:spTree>
    <p:extLst>
      <p:ext uri="{BB962C8B-B14F-4D97-AF65-F5344CB8AC3E}">
        <p14:creationId xmlns:p14="http://schemas.microsoft.com/office/powerpoint/2010/main" val="389104599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6-05-12 alle 11.27.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3596853"/>
          </a:xfrm>
          <a:prstGeom prst="rect">
            <a:avLst/>
          </a:prstGeom>
        </p:spPr>
      </p:pic>
      <p:pic>
        <p:nvPicPr>
          <p:cNvPr id="5" name="Immagine 4" descr="Schermata 2016-05-12 alle 11.33.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96853"/>
            <a:ext cx="9144000" cy="3261147"/>
          </a:xfrm>
          <a:prstGeom prst="rect">
            <a:avLst/>
          </a:prstGeom>
        </p:spPr>
      </p:pic>
      <p:pic>
        <p:nvPicPr>
          <p:cNvPr id="6" name="Immagine 5" descr="Schermata 2016-05-12 alle 11.35.0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7554" y="1977224"/>
            <a:ext cx="1793718" cy="1809049"/>
          </a:xfrm>
          <a:prstGeom prst="rect">
            <a:avLst/>
          </a:prstGeom>
        </p:spPr>
      </p:pic>
      <p:cxnSp>
        <p:nvCxnSpPr>
          <p:cNvPr id="7" name="Straight Arrow Connector 47"/>
          <p:cNvCxnSpPr/>
          <p:nvPr/>
        </p:nvCxnSpPr>
        <p:spPr>
          <a:xfrm flipH="1">
            <a:off x="5064369" y="2876854"/>
            <a:ext cx="1563186" cy="1077598"/>
          </a:xfrm>
          <a:prstGeom prst="straightConnector1">
            <a:avLst/>
          </a:prstGeom>
          <a:ln>
            <a:solidFill>
              <a:srgbClr val="1D2C64"/>
            </a:solidFill>
            <a:tailEnd type="arrow"/>
          </a:ln>
        </p:spPr>
        <p:style>
          <a:lnRef idx="3">
            <a:schemeClr val="accent6"/>
          </a:lnRef>
          <a:fillRef idx="0">
            <a:schemeClr val="accent6"/>
          </a:fillRef>
          <a:effectRef idx="2">
            <a:schemeClr val="accent6"/>
          </a:effectRef>
          <a:fontRef idx="minor">
            <a:schemeClr val="tx1"/>
          </a:fontRef>
        </p:style>
      </p:cxnSp>
      <p:cxnSp>
        <p:nvCxnSpPr>
          <p:cNvPr id="9" name="Straight Arrow Connector 47"/>
          <p:cNvCxnSpPr/>
          <p:nvPr/>
        </p:nvCxnSpPr>
        <p:spPr>
          <a:xfrm flipH="1" flipV="1">
            <a:off x="4304711" y="1455101"/>
            <a:ext cx="2294371" cy="1421753"/>
          </a:xfrm>
          <a:prstGeom prst="straightConnector1">
            <a:avLst/>
          </a:prstGeom>
          <a:ln>
            <a:solidFill>
              <a:srgbClr val="1D2C64"/>
            </a:solidFill>
            <a:tailEnd type="arrow"/>
          </a:ln>
        </p:spPr>
        <p:style>
          <a:lnRef idx="3">
            <a:schemeClr val="accent6"/>
          </a:lnRef>
          <a:fillRef idx="0">
            <a:schemeClr val="accent6"/>
          </a:fillRef>
          <a:effectRef idx="2">
            <a:schemeClr val="accent6"/>
          </a:effectRef>
          <a:fontRef idx="minor">
            <a:schemeClr val="tx1"/>
          </a:fontRef>
        </p:style>
      </p:cxn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54</a:t>
            </a:fld>
            <a:endParaRPr lang="it-IT" dirty="0">
              <a:solidFill>
                <a:srgbClr val="FFFF00"/>
              </a:solidFill>
            </a:endParaRPr>
          </a:p>
        </p:txBody>
      </p:sp>
    </p:spTree>
    <p:extLst>
      <p:ext uri="{BB962C8B-B14F-4D97-AF65-F5344CB8AC3E}">
        <p14:creationId xmlns:p14="http://schemas.microsoft.com/office/powerpoint/2010/main" val="35360358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6-05-12 alle 11.29.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722925"/>
            <a:ext cx="6769100" cy="5753100"/>
          </a:xfrm>
          <a:prstGeom prst="rect">
            <a:avLst/>
          </a:prstGeom>
        </p:spPr>
      </p:pic>
      <p:sp>
        <p:nvSpPr>
          <p:cNvPr id="5"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SEGMENTAZIONE &amp; RAGGRUPPAMENTO</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55</a:t>
            </a:fld>
            <a:endParaRPr lang="it-IT">
              <a:solidFill>
                <a:srgbClr val="FFFF00"/>
              </a:solidFill>
            </a:endParaRPr>
          </a:p>
        </p:txBody>
      </p:sp>
    </p:spTree>
    <p:extLst>
      <p:ext uri="{BB962C8B-B14F-4D97-AF65-F5344CB8AC3E}">
        <p14:creationId xmlns:p14="http://schemas.microsoft.com/office/powerpoint/2010/main" val="2846659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SEGMENTAZIONE &amp; RAGGRUPPAMENTO</a:t>
            </a:r>
          </a:p>
        </p:txBody>
      </p:sp>
      <p:pic>
        <p:nvPicPr>
          <p:cNvPr id="2" name="Immagine 1" descr="Schermata 2016-05-12 alle 11.29.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18" y="1601998"/>
            <a:ext cx="4392581" cy="3650511"/>
          </a:xfrm>
          <a:prstGeom prst="rect">
            <a:avLst/>
          </a:prstGeom>
        </p:spPr>
      </p:pic>
      <p:pic>
        <p:nvPicPr>
          <p:cNvPr id="3" name="Immagine 2" descr="Schermata 2016-05-12 alle 11.29.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512" y="1601998"/>
            <a:ext cx="4356675" cy="3650511"/>
          </a:xfrm>
          <a:prstGeom prst="rect">
            <a:avLst/>
          </a:prstGeom>
        </p:spPr>
      </p:pic>
      <p:sp>
        <p:nvSpPr>
          <p:cNvPr id="4" name="Segnaposto numero diapositiva 3"/>
          <p:cNvSpPr>
            <a:spLocks noGrp="1"/>
          </p:cNvSpPr>
          <p:nvPr>
            <p:ph type="sldNum" sz="quarter" idx="12"/>
          </p:nvPr>
        </p:nvSpPr>
        <p:spPr/>
        <p:txBody>
          <a:bodyPr/>
          <a:lstStyle/>
          <a:p>
            <a:fld id="{E95BF586-1B0B-BA46-82D0-50D6FEB04D54}" type="slidenum">
              <a:rPr lang="it-IT" smtClean="0">
                <a:solidFill>
                  <a:srgbClr val="FFFF00"/>
                </a:solidFill>
              </a:rPr>
              <a:t>56</a:t>
            </a:fld>
            <a:endParaRPr lang="it-IT" dirty="0">
              <a:solidFill>
                <a:srgbClr val="FFFF00"/>
              </a:solidFill>
            </a:endParaRPr>
          </a:p>
        </p:txBody>
      </p:sp>
    </p:spTree>
    <p:extLst>
      <p:ext uri="{BB962C8B-B14F-4D97-AF65-F5344CB8AC3E}">
        <p14:creationId xmlns:p14="http://schemas.microsoft.com/office/powerpoint/2010/main" val="858934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SEGMENTAZIONE &amp; RAGGRUPPAMENTO</a:t>
            </a:r>
          </a:p>
        </p:txBody>
      </p:sp>
      <p:pic>
        <p:nvPicPr>
          <p:cNvPr id="4" name="Immagine 3" descr="Schermata 2016-05-12 alle 11.29.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1400"/>
            <a:ext cx="9144000" cy="4766955"/>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57</a:t>
            </a:fld>
            <a:endParaRPr lang="it-IT">
              <a:solidFill>
                <a:srgbClr val="FFFF00"/>
              </a:solidFill>
            </a:endParaRPr>
          </a:p>
        </p:txBody>
      </p:sp>
    </p:spTree>
    <p:extLst>
      <p:ext uri="{BB962C8B-B14F-4D97-AF65-F5344CB8AC3E}">
        <p14:creationId xmlns:p14="http://schemas.microsoft.com/office/powerpoint/2010/main" val="8775370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INTERVENTI MIRATI</a:t>
            </a:r>
          </a:p>
        </p:txBody>
      </p:sp>
      <p:pic>
        <p:nvPicPr>
          <p:cNvPr id="2" name="Immagine 1" descr="Schermata 2016-05-12 alle 11.31.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0"/>
            <a:ext cx="9144000" cy="4821603"/>
          </a:xfrm>
          <a:prstGeom prst="rect">
            <a:avLst/>
          </a:prstGeom>
        </p:spPr>
      </p:pic>
      <p:sp>
        <p:nvSpPr>
          <p:cNvPr id="3" name="Segnaposto numero diapositiva 2"/>
          <p:cNvSpPr>
            <a:spLocks noGrp="1"/>
          </p:cNvSpPr>
          <p:nvPr>
            <p:ph type="sldNum" sz="quarter" idx="12"/>
          </p:nvPr>
        </p:nvSpPr>
        <p:spPr/>
        <p:txBody>
          <a:bodyPr/>
          <a:lstStyle/>
          <a:p>
            <a:fld id="{E95BF586-1B0B-BA46-82D0-50D6FEB04D54}" type="slidenum">
              <a:rPr lang="it-IT" smtClean="0">
                <a:solidFill>
                  <a:srgbClr val="FFFF00"/>
                </a:solidFill>
              </a:rPr>
              <a:t>58</a:t>
            </a:fld>
            <a:endParaRPr lang="it-IT" dirty="0">
              <a:solidFill>
                <a:srgbClr val="FFFF00"/>
              </a:solidFill>
            </a:endParaRPr>
          </a:p>
        </p:txBody>
      </p:sp>
    </p:spTree>
    <p:extLst>
      <p:ext uri="{BB962C8B-B14F-4D97-AF65-F5344CB8AC3E}">
        <p14:creationId xmlns:p14="http://schemas.microsoft.com/office/powerpoint/2010/main" val="15679766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hermata 2016-05-11 alle 12.44.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8700"/>
            <a:ext cx="9144000" cy="5697906"/>
          </a:xfrm>
          <a:prstGeom prst="rect">
            <a:avLst/>
          </a:prstGeom>
        </p:spPr>
      </p:pic>
      <p:sp>
        <p:nvSpPr>
          <p:cNvPr id="5"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RISPOSTE A DISCORSI DI PROPAGANDA POLITICA</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59</a:t>
            </a:fld>
            <a:endParaRPr lang="it-IT" dirty="0">
              <a:solidFill>
                <a:srgbClr val="FFFF00"/>
              </a:solidFill>
            </a:endParaRPr>
          </a:p>
        </p:txBody>
      </p:sp>
    </p:spTree>
    <p:extLst>
      <p:ext uri="{BB962C8B-B14F-4D97-AF65-F5344CB8AC3E}">
        <p14:creationId xmlns:p14="http://schemas.microsoft.com/office/powerpoint/2010/main" val="239024166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54091" y="495507"/>
            <a:ext cx="5507788" cy="461665"/>
          </a:xfrm>
          <a:prstGeom prst="rect">
            <a:avLst/>
          </a:prstGeom>
        </p:spPr>
        <p:txBody>
          <a:bodyPr wrap="none">
            <a:spAutoFit/>
          </a:bodyPr>
          <a:lstStyle/>
          <a:p>
            <a:pPr>
              <a:buClr>
                <a:srgbClr val="FFFF00"/>
              </a:buClr>
            </a:pP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La </a:t>
            </a: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cattura</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di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Saddam Hussein</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p>
        </p:txBody>
      </p:sp>
      <p:sp>
        <p:nvSpPr>
          <p:cNvPr id="5" name="CasellaDiTesto 4"/>
          <p:cNvSpPr txBox="1"/>
          <p:nvPr/>
        </p:nvSpPr>
        <p:spPr>
          <a:xfrm>
            <a:off x="654091" y="1414602"/>
            <a:ext cx="7818679" cy="4247317"/>
          </a:xfrm>
          <a:prstGeom prst="rect">
            <a:avLst/>
          </a:prstGeom>
          <a:noFill/>
        </p:spPr>
        <p:txBody>
          <a:bodyPr wrap="square" rtlCol="0">
            <a:spAutoFit/>
          </a:bodyPr>
          <a:lstStyle/>
          <a:p>
            <a:pPr marL="285750" indent="-285750">
              <a:buClr>
                <a:srgbClr val="FF0000"/>
              </a:buClr>
              <a:buFont typeface="Wingdings" charset="2"/>
              <a:buChar char="Ø"/>
            </a:pPr>
            <a:r>
              <a:rPr lang="it-IT" dirty="0" smtClean="0">
                <a:solidFill>
                  <a:srgbClr val="FFFF00"/>
                </a:solidFill>
              </a:rPr>
              <a:t>Mostra il forte potere predittivo della teoria dei network.</a:t>
            </a:r>
          </a:p>
          <a:p>
            <a:pPr marL="285750" indent="-285750">
              <a:buClr>
                <a:srgbClr val="FF0000"/>
              </a:buClr>
              <a:buFont typeface="Wingdings" charset="2"/>
              <a:buChar char="Ø"/>
            </a:pPr>
            <a:endParaRPr lang="it-IT" dirty="0"/>
          </a:p>
          <a:p>
            <a:pPr marL="285750" indent="-285750">
              <a:buClr>
                <a:srgbClr val="FF0000"/>
              </a:buClr>
              <a:buFont typeface="Wingdings" charset="2"/>
              <a:buChar char="Ø"/>
            </a:pPr>
            <a:r>
              <a:rPr lang="it-IT" dirty="0" smtClean="0">
                <a:solidFill>
                  <a:srgbClr val="FFFF00"/>
                </a:solidFill>
              </a:rPr>
              <a:t>Dimostra l’importanza di riuscire ad ottenere una mappa molto accurata della rete di interazioni che vogliamo studiare, ma in certi casi questa mappatura richiede delle azioni eroiche da parte delle persone che cercano le informazioni.</a:t>
            </a:r>
          </a:p>
          <a:p>
            <a:pPr marL="285750" indent="-285750">
              <a:buClr>
                <a:srgbClr val="FF0000"/>
              </a:buClr>
              <a:buFont typeface="Wingdings" charset="2"/>
              <a:buChar char="Ø"/>
            </a:pPr>
            <a:endParaRPr lang="it-IT" dirty="0">
              <a:solidFill>
                <a:srgbClr val="FFFF00"/>
              </a:solidFill>
            </a:endParaRPr>
          </a:p>
          <a:p>
            <a:pPr marL="285750" indent="-285750">
              <a:buClr>
                <a:srgbClr val="FF0000"/>
              </a:buClr>
              <a:buFont typeface="Wingdings" charset="2"/>
              <a:buChar char="Ø"/>
            </a:pPr>
            <a:r>
              <a:rPr lang="it-IT" dirty="0" smtClean="0">
                <a:solidFill>
                  <a:srgbClr val="FFFF00"/>
                </a:solidFill>
              </a:rPr>
              <a:t>Evidenzia quanto questo tipo di rete è stabile nel tempo, perché la cattura di Hussein da parte dell’intelligence non è stata basata su  informazioni recenti ma sulle interazioni sociali che aveva prima dell’invasione in particolare quelle relative ai familiari.</a:t>
            </a:r>
          </a:p>
          <a:p>
            <a:pPr marL="285750" indent="-285750">
              <a:buClr>
                <a:srgbClr val="FF0000"/>
              </a:buClr>
              <a:buFont typeface="Wingdings" charset="2"/>
              <a:buChar char="Ø"/>
            </a:pPr>
            <a:endParaRPr lang="it-IT" dirty="0">
              <a:solidFill>
                <a:srgbClr val="FFFF00"/>
              </a:solidFill>
            </a:endParaRPr>
          </a:p>
          <a:p>
            <a:pPr marL="285750" indent="-285750">
              <a:buClr>
                <a:srgbClr val="FF0000"/>
              </a:buClr>
              <a:buFont typeface="Wingdings" charset="2"/>
              <a:buChar char="Ø"/>
            </a:pPr>
            <a:r>
              <a:rPr lang="it-IT" dirty="0" smtClean="0">
                <a:solidFill>
                  <a:srgbClr val="FFFF00"/>
                </a:solidFill>
              </a:rPr>
              <a:t>Dimostra che la scelta della rete sulla quale decidiamo di concentrarci fa una differenza enorme. Infatti l’albero gerarchico che era stato studiato in precedenza non aveva portato a nessun risultato utile.</a:t>
            </a:r>
            <a:endParaRPr lang="it-IT" dirty="0">
              <a:solidFill>
                <a:srgbClr val="FFFF00"/>
              </a:solidFill>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6</a:t>
            </a:fld>
            <a:endParaRPr lang="it-IT" dirty="0">
              <a:solidFill>
                <a:srgbClr val="FFFF00"/>
              </a:solidFill>
            </a:endParaRPr>
          </a:p>
        </p:txBody>
      </p:sp>
    </p:spTree>
    <p:extLst>
      <p:ext uri="{BB962C8B-B14F-4D97-AF65-F5344CB8AC3E}">
        <p14:creationId xmlns:p14="http://schemas.microsoft.com/office/powerpoint/2010/main" val="2752790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2047" y="858641"/>
            <a:ext cx="5691386" cy="5615836"/>
          </a:xfrm>
          <a:prstGeom prst="rect">
            <a:avLst/>
          </a:prstGeom>
        </p:spPr>
      </p:pic>
      <p:sp>
        <p:nvSpPr>
          <p:cNvPr id="5"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RETE DISTRIBUZIONE POLITICA DAI SOCIAL-NETWORK</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60</a:t>
            </a:fld>
            <a:endParaRPr lang="it-IT">
              <a:solidFill>
                <a:srgbClr val="FFFF00"/>
              </a:solidFill>
            </a:endParaRPr>
          </a:p>
        </p:txBody>
      </p:sp>
    </p:spTree>
    <p:extLst>
      <p:ext uri="{BB962C8B-B14F-4D97-AF65-F5344CB8AC3E}">
        <p14:creationId xmlns:p14="http://schemas.microsoft.com/office/powerpoint/2010/main" val="16327813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ntro-to-web-science-22-6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00" y="381000"/>
            <a:ext cx="8102600" cy="6083300"/>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61</a:t>
            </a:fld>
            <a:endParaRPr lang="it-IT">
              <a:solidFill>
                <a:srgbClr val="FFFF00"/>
              </a:solidFill>
            </a:endParaRPr>
          </a:p>
        </p:txBody>
      </p:sp>
    </p:spTree>
    <p:extLst>
      <p:ext uri="{BB962C8B-B14F-4D97-AF65-F5344CB8AC3E}">
        <p14:creationId xmlns:p14="http://schemas.microsoft.com/office/powerpoint/2010/main" val="481942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ages-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617" y="565150"/>
            <a:ext cx="3358354" cy="3358354"/>
          </a:xfrm>
          <a:prstGeom prst="rect">
            <a:avLst/>
          </a:prstGeom>
        </p:spPr>
      </p:pic>
      <p:pic>
        <p:nvPicPr>
          <p:cNvPr id="6" name="Immagine 5" descr="images-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971" y="565150"/>
            <a:ext cx="3357152" cy="3357152"/>
          </a:xfrm>
          <a:prstGeom prst="rect">
            <a:avLst/>
          </a:prstGeom>
        </p:spPr>
      </p:pic>
      <p:sp>
        <p:nvSpPr>
          <p:cNvPr id="7" name="CasellaDiTesto 6"/>
          <p:cNvSpPr txBox="1"/>
          <p:nvPr/>
        </p:nvSpPr>
        <p:spPr>
          <a:xfrm>
            <a:off x="1207617" y="4195577"/>
            <a:ext cx="6715506" cy="2308324"/>
          </a:xfrm>
          <a:prstGeom prst="rect">
            <a:avLst/>
          </a:prstGeom>
          <a:noFill/>
        </p:spPr>
        <p:txBody>
          <a:bodyPr wrap="square" rtlCol="0">
            <a:spAutoFit/>
          </a:bodyPr>
          <a:lstStyle/>
          <a:p>
            <a:r>
              <a:rPr lang="it-IT" dirty="0" smtClean="0">
                <a:solidFill>
                  <a:srgbClr val="FFFFFF"/>
                </a:solidFill>
              </a:rPr>
              <a:t>A sinistra troviamo la rete dei </a:t>
            </a:r>
            <a:r>
              <a:rPr lang="it-IT" dirty="0" err="1" smtClean="0">
                <a:solidFill>
                  <a:srgbClr val="FFFFFF"/>
                </a:solidFill>
              </a:rPr>
              <a:t>Retweet</a:t>
            </a:r>
            <a:r>
              <a:rPr lang="it-IT" dirty="0" smtClean="0">
                <a:solidFill>
                  <a:srgbClr val="FFFFFF"/>
                </a:solidFill>
              </a:rPr>
              <a:t>, mentre a destra la rete delle menzioni. Queste informazioni sono state ottenute mediante l’algoritmo force-</a:t>
            </a:r>
            <a:r>
              <a:rPr lang="it-IT" dirty="0" err="1" smtClean="0">
                <a:solidFill>
                  <a:srgbClr val="FFFFFF"/>
                </a:solidFill>
              </a:rPr>
              <a:t>directed</a:t>
            </a:r>
            <a:r>
              <a:rPr lang="it-IT" dirty="0" smtClean="0">
                <a:solidFill>
                  <a:srgbClr val="FFFFFF"/>
                </a:solidFill>
              </a:rPr>
              <a:t>. I nodi colorati riflettono l’assegnazione a grappolo. Risulta evidente la formazione di una struttura comunitaria nella rete </a:t>
            </a:r>
            <a:r>
              <a:rPr lang="it-IT" dirty="0" err="1" smtClean="0">
                <a:solidFill>
                  <a:srgbClr val="FFFFFF"/>
                </a:solidFill>
              </a:rPr>
              <a:t>Retweet</a:t>
            </a:r>
            <a:r>
              <a:rPr lang="it-IT" dirty="0" smtClean="0">
                <a:solidFill>
                  <a:srgbClr val="FFFFFF"/>
                </a:solidFill>
              </a:rPr>
              <a:t>, mentre nell’altra risulta molto meno marcata. Tramite studi statistici si può dimostrare che il grappolo rosso nella rete </a:t>
            </a:r>
            <a:r>
              <a:rPr lang="it-IT" dirty="0" err="1" smtClean="0">
                <a:solidFill>
                  <a:srgbClr val="FFFFFF"/>
                </a:solidFill>
              </a:rPr>
              <a:t>Retweet</a:t>
            </a:r>
            <a:r>
              <a:rPr lang="it-IT" dirty="0" smtClean="0">
                <a:solidFill>
                  <a:srgbClr val="FFFFFF"/>
                </a:solidFill>
              </a:rPr>
              <a:t> è composto dell’80% di utenti di sinistra.</a:t>
            </a:r>
            <a:endParaRPr lang="it-IT" dirty="0">
              <a:solidFill>
                <a:srgbClr val="FFFFFF"/>
              </a:solidFill>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62</a:t>
            </a:fld>
            <a:endParaRPr lang="it-IT">
              <a:solidFill>
                <a:srgbClr val="FFFF00"/>
              </a:solidFill>
            </a:endParaRPr>
          </a:p>
        </p:txBody>
      </p:sp>
    </p:spTree>
    <p:extLst>
      <p:ext uri="{BB962C8B-B14F-4D97-AF65-F5344CB8AC3E}">
        <p14:creationId xmlns:p14="http://schemas.microsoft.com/office/powerpoint/2010/main" val="2637126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eft-rig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565880"/>
          </a:xfrm>
          <a:prstGeom prst="rect">
            <a:avLst/>
          </a:prstGeom>
        </p:spPr>
      </p:pic>
      <p:sp>
        <p:nvSpPr>
          <p:cNvPr id="5" name="CasellaDiTesto 4"/>
          <p:cNvSpPr txBox="1"/>
          <p:nvPr/>
        </p:nvSpPr>
        <p:spPr>
          <a:xfrm>
            <a:off x="192928" y="4742127"/>
            <a:ext cx="8681776" cy="1754327"/>
          </a:xfrm>
          <a:prstGeom prst="rect">
            <a:avLst/>
          </a:prstGeom>
          <a:noFill/>
        </p:spPr>
        <p:txBody>
          <a:bodyPr wrap="square" rtlCol="0">
            <a:spAutoFit/>
          </a:bodyPr>
          <a:lstStyle/>
          <a:p>
            <a:r>
              <a:rPr lang="it-IT" dirty="0" smtClean="0"/>
              <a:t>La rete visualizza più di 1500 account che hanno co-</a:t>
            </a:r>
            <a:r>
              <a:rPr lang="it-IT" dirty="0" err="1" smtClean="0"/>
              <a:t>retweettato</a:t>
            </a:r>
            <a:r>
              <a:rPr lang="it-IT" dirty="0" smtClean="0"/>
              <a:t> i durante il secondo dibattito. Analizzando questi dati tramite un algoritmo di rilevamento, si scopre che i nodi di colore blu appartengono ad account di persone con un orientamento politico liberale mentre quelli rossi appartengono a utenti di orientamento conservatore. Con un’ulteriore analisi, si evidenziano dei nodi particolarmente connessi che appartengono ad organizzazioni di notizie riguardanti la politica.</a:t>
            </a:r>
            <a:endParaRPr lang="it-IT" dirty="0"/>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63</a:t>
            </a:fld>
            <a:endParaRPr lang="it-IT">
              <a:solidFill>
                <a:srgbClr val="FFFF00"/>
              </a:solidFill>
            </a:endParaRPr>
          </a:p>
        </p:txBody>
      </p:sp>
    </p:spTree>
    <p:extLst>
      <p:ext uri="{BB962C8B-B14F-4D97-AF65-F5344CB8AC3E}">
        <p14:creationId xmlns:p14="http://schemas.microsoft.com/office/powerpoint/2010/main" val="30436177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192928" y="4742127"/>
            <a:ext cx="8681776" cy="1754327"/>
          </a:xfrm>
          <a:prstGeom prst="rect">
            <a:avLst/>
          </a:prstGeom>
          <a:noFill/>
        </p:spPr>
        <p:txBody>
          <a:bodyPr wrap="square" rtlCol="0">
            <a:spAutoFit/>
          </a:bodyPr>
          <a:lstStyle/>
          <a:p>
            <a:r>
              <a:rPr lang="it-IT" dirty="0" smtClean="0"/>
              <a:t>La rete visualizza più di 1500 account che hanno co-</a:t>
            </a:r>
            <a:r>
              <a:rPr lang="it-IT" dirty="0" err="1" smtClean="0"/>
              <a:t>retweettato</a:t>
            </a:r>
            <a:r>
              <a:rPr lang="it-IT" dirty="0" smtClean="0"/>
              <a:t> i durante il secondo dibattito. Analizzando questi dati tramite un algoritmo di rilevamento, si scopre che i nodi di colore blu appartengono ad account di persone con un orientamento politico liberale mentre quelli rossi appartengono a utenti di orientamento conservatore. Con un’ulteriore analisi, si evidenziano dei nodi particolarmente connessi che appartengono ad organizzazioni di notizie riguardanti la politica.</a:t>
            </a:r>
            <a:endParaRPr lang="it-IT" dirty="0"/>
          </a:p>
        </p:txBody>
      </p:sp>
      <p:pic>
        <p:nvPicPr>
          <p:cNvPr id="2" name="Immagine 1" descr="Schermata 2016-05-10 alle 16.39.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742127"/>
          </a:xfrm>
          <a:prstGeom prst="rect">
            <a:avLst/>
          </a:prstGeom>
        </p:spPr>
      </p:pic>
      <p:sp>
        <p:nvSpPr>
          <p:cNvPr id="3" name="Segnaposto numero diapositiva 2"/>
          <p:cNvSpPr>
            <a:spLocks noGrp="1"/>
          </p:cNvSpPr>
          <p:nvPr>
            <p:ph type="sldNum" sz="quarter" idx="12"/>
          </p:nvPr>
        </p:nvSpPr>
        <p:spPr/>
        <p:txBody>
          <a:bodyPr/>
          <a:lstStyle/>
          <a:p>
            <a:fld id="{E95BF586-1B0B-BA46-82D0-50D6FEB04D54}" type="slidenum">
              <a:rPr lang="it-IT" smtClean="0">
                <a:solidFill>
                  <a:srgbClr val="FFFF00"/>
                </a:solidFill>
              </a:rPr>
              <a:t>64</a:t>
            </a:fld>
            <a:endParaRPr lang="it-IT">
              <a:solidFill>
                <a:srgbClr val="FFFF00"/>
              </a:solidFill>
            </a:endParaRPr>
          </a:p>
        </p:txBody>
      </p:sp>
    </p:spTree>
    <p:extLst>
      <p:ext uri="{BB962C8B-B14F-4D97-AF65-F5344CB8AC3E}">
        <p14:creationId xmlns:p14="http://schemas.microsoft.com/office/powerpoint/2010/main" val="178551201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Wearable-Technology-Infografica sm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3717"/>
            <a:ext cx="9144000" cy="5494283"/>
          </a:xfrm>
          <a:prstGeom prst="rect">
            <a:avLst/>
          </a:prstGeom>
        </p:spPr>
      </p:pic>
      <p:pic>
        <p:nvPicPr>
          <p:cNvPr id="8" name="Immagine 7" descr="Insurance-and-Wearable-Te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588" y="0"/>
            <a:ext cx="3236411" cy="2202276"/>
          </a:xfrm>
          <a:prstGeom prst="rect">
            <a:avLst/>
          </a:prstGeom>
        </p:spPr>
      </p:pic>
      <p:sp>
        <p:nvSpPr>
          <p:cNvPr id="10" name="Subtitle 2"/>
          <p:cNvSpPr txBox="1">
            <a:spLocks/>
          </p:cNvSpPr>
          <p:nvPr/>
        </p:nvSpPr>
        <p:spPr>
          <a:xfrm>
            <a:off x="0" y="353599"/>
            <a:ext cx="5907588" cy="723425"/>
          </a:xfrm>
          <a:prstGeom prst="rect">
            <a:avLst/>
          </a:prstGeom>
          <a:solidFill>
            <a:srgbClr val="FF0000"/>
          </a:solidFill>
        </p:spPr>
        <p:txBody>
          <a:bodyPr vert="horz" lIns="91440" tIns="45720" rIns="91440" bIns="45720" rtlCol="0">
            <a:normAutofit lnSpcReduction="10000"/>
          </a:bodyPr>
          <a:lstStyle/>
          <a:p>
            <a:pPr lvl="0" algn="ctr">
              <a:spcBef>
                <a:spcPct val="20000"/>
              </a:spcBef>
            </a:pPr>
            <a:r>
              <a:rPr lang="en-US" sz="2000" b="1" dirty="0" err="1" smtClean="0">
                <a:latin typeface="Helvetica" pitchFamily="36" charset="0"/>
                <a:ea typeface="Helvetica" pitchFamily="36" charset="0"/>
                <a:cs typeface="Helvetica" pitchFamily="36" charset="0"/>
              </a:rPr>
              <a:t>Icremento</a:t>
            </a:r>
            <a:r>
              <a:rPr lang="en-US" sz="2000" b="1" dirty="0" smtClean="0">
                <a:latin typeface="Helvetica" pitchFamily="36" charset="0"/>
                <a:ea typeface="Helvetica" pitchFamily="36" charset="0"/>
                <a:cs typeface="Helvetica" pitchFamily="36" charset="0"/>
              </a:rPr>
              <a:t> </a:t>
            </a:r>
            <a:r>
              <a:rPr lang="en-US" sz="2000" b="1" dirty="0" err="1" smtClean="0">
                <a:latin typeface="Helvetica" pitchFamily="36" charset="0"/>
                <a:ea typeface="Helvetica" pitchFamily="36" charset="0"/>
                <a:cs typeface="Helvetica" pitchFamily="36" charset="0"/>
              </a:rPr>
              <a:t>produzione</a:t>
            </a:r>
            <a:r>
              <a:rPr lang="en-US" sz="2000" b="1" dirty="0" smtClean="0">
                <a:latin typeface="Helvetica" pitchFamily="36" charset="0"/>
                <a:ea typeface="Helvetica" pitchFamily="36" charset="0"/>
                <a:cs typeface="Helvetica" pitchFamily="36" charset="0"/>
              </a:rPr>
              <a:t> </a:t>
            </a:r>
            <a:r>
              <a:rPr lang="en-US" sz="2000" b="1" dirty="0" err="1" smtClean="0">
                <a:latin typeface="Helvetica" pitchFamily="36" charset="0"/>
                <a:ea typeface="Helvetica" pitchFamily="36" charset="0"/>
                <a:cs typeface="Helvetica" pitchFamily="36" charset="0"/>
              </a:rPr>
              <a:t>ed</a:t>
            </a:r>
            <a:r>
              <a:rPr lang="en-US" sz="2000" b="1" dirty="0" smtClean="0">
                <a:latin typeface="Helvetica" pitchFamily="36" charset="0"/>
                <a:ea typeface="Helvetica" pitchFamily="36" charset="0"/>
                <a:cs typeface="Helvetica" pitchFamily="36" charset="0"/>
              </a:rPr>
              <a:t> </a:t>
            </a:r>
            <a:r>
              <a:rPr lang="en-US" sz="2000" b="1" dirty="0" err="1" smtClean="0">
                <a:latin typeface="Helvetica" pitchFamily="36" charset="0"/>
                <a:ea typeface="Helvetica" pitchFamily="36" charset="0"/>
                <a:cs typeface="Helvetica" pitchFamily="36" charset="0"/>
              </a:rPr>
              <a:t>utilizzo</a:t>
            </a:r>
            <a:r>
              <a:rPr lang="en-US" sz="2000" b="1" dirty="0" smtClean="0">
                <a:latin typeface="Helvetica" pitchFamily="36" charset="0"/>
                <a:ea typeface="Helvetica" pitchFamily="36" charset="0"/>
                <a:cs typeface="Helvetica" pitchFamily="36" charset="0"/>
              </a:rPr>
              <a:t> </a:t>
            </a:r>
          </a:p>
          <a:p>
            <a:pPr lvl="0" algn="ctr">
              <a:spcBef>
                <a:spcPct val="20000"/>
              </a:spcBef>
            </a:pPr>
            <a:r>
              <a:rPr lang="en-US" sz="2000" b="1" dirty="0">
                <a:latin typeface="Helvetica" pitchFamily="36" charset="0"/>
                <a:ea typeface="Helvetica" pitchFamily="36" charset="0"/>
                <a:cs typeface="Helvetica" pitchFamily="36" charset="0"/>
              </a:rPr>
              <a:t>d</a:t>
            </a:r>
            <a:r>
              <a:rPr lang="en-US" sz="2000" b="1" dirty="0" smtClean="0">
                <a:latin typeface="Helvetica" pitchFamily="36" charset="0"/>
                <a:ea typeface="Helvetica" pitchFamily="36" charset="0"/>
                <a:cs typeface="Helvetica" pitchFamily="36" charset="0"/>
              </a:rPr>
              <a:t>i </a:t>
            </a:r>
            <a:r>
              <a:rPr lang="en-US" sz="2000" b="1" dirty="0" err="1" smtClean="0">
                <a:latin typeface="Helvetica" pitchFamily="36" charset="0"/>
                <a:ea typeface="Helvetica" pitchFamily="36" charset="0"/>
                <a:cs typeface="Helvetica" pitchFamily="36" charset="0"/>
              </a:rPr>
              <a:t>dispositivi</a:t>
            </a:r>
            <a:r>
              <a:rPr lang="en-US" sz="2000" b="1" dirty="0" smtClean="0">
                <a:latin typeface="Helvetica" pitchFamily="36" charset="0"/>
                <a:ea typeface="Helvetica" pitchFamily="36" charset="0"/>
                <a:cs typeface="Helvetica" pitchFamily="36" charset="0"/>
              </a:rPr>
              <a:t> wireless.</a:t>
            </a:r>
          </a:p>
        </p:txBody>
      </p:sp>
      <p:sp>
        <p:nvSpPr>
          <p:cNvPr id="2" name="Segnaposto numero diapositiva 1"/>
          <p:cNvSpPr>
            <a:spLocks noGrp="1"/>
          </p:cNvSpPr>
          <p:nvPr>
            <p:ph type="sldNum" sz="quarter" idx="12"/>
          </p:nvPr>
        </p:nvSpPr>
        <p:spPr/>
        <p:txBody>
          <a:bodyPr/>
          <a:lstStyle/>
          <a:p>
            <a:fld id="{E95BF586-1B0B-BA46-82D0-50D6FEB04D54}" type="slidenum">
              <a:rPr lang="it-IT" smtClean="0"/>
              <a:t>65</a:t>
            </a:fld>
            <a:endParaRPr lang="it-IT"/>
          </a:p>
        </p:txBody>
      </p:sp>
    </p:spTree>
    <p:extLst>
      <p:ext uri="{BB962C8B-B14F-4D97-AF65-F5344CB8AC3E}">
        <p14:creationId xmlns:p14="http://schemas.microsoft.com/office/powerpoint/2010/main" val="240206628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Schermata 2016-05-11 alle 17.26.3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729"/>
            <a:ext cx="9144000" cy="4100448"/>
          </a:xfrm>
          <a:prstGeom prst="rect">
            <a:avLst/>
          </a:prstGeom>
        </p:spPr>
      </p:pic>
      <p:pic>
        <p:nvPicPr>
          <p:cNvPr id="6" name="Immagine 5" descr="81e9tpBfnmL._SL1500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4176"/>
            <a:ext cx="3532282" cy="2533823"/>
          </a:xfrm>
          <a:prstGeom prst="rect">
            <a:avLst/>
          </a:prstGeom>
        </p:spPr>
      </p:pic>
      <p:pic>
        <p:nvPicPr>
          <p:cNvPr id="7" name="Immagine 6" descr="jawbo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779" y="4254346"/>
            <a:ext cx="5858221" cy="2603654"/>
          </a:xfrm>
          <a:prstGeom prst="rect">
            <a:avLst/>
          </a:prstGeom>
        </p:spPr>
      </p:pic>
      <p:sp>
        <p:nvSpPr>
          <p:cNvPr id="8" name="Subtitle 2"/>
          <p:cNvSpPr txBox="1">
            <a:spLocks/>
          </p:cNvSpPr>
          <p:nvPr/>
        </p:nvSpPr>
        <p:spPr>
          <a:xfrm>
            <a:off x="0" y="0"/>
            <a:ext cx="9144000" cy="419100"/>
          </a:xfrm>
          <a:prstGeom prst="rect">
            <a:avLst/>
          </a:prstGeom>
          <a:solidFill>
            <a:srgbClr val="FF0000"/>
          </a:solidFill>
        </p:spPr>
        <p:txBody>
          <a:bodyPr vert="horz" lIns="91440" tIns="45720" rIns="91440" bIns="45720" rtlCol="0">
            <a:normAutofit/>
          </a:bodyPr>
          <a:lstStyle/>
          <a:p>
            <a:pPr algn="ctr">
              <a:spcBef>
                <a:spcPct val="20000"/>
              </a:spcBef>
            </a:pPr>
            <a:r>
              <a:rPr lang="en-US" sz="2000" b="1" dirty="0" err="1" smtClean="0">
                <a:solidFill>
                  <a:srgbClr val="FFFFFF"/>
                </a:solidFill>
                <a:latin typeface="Trajan Pro"/>
                <a:ea typeface="Helvetica" pitchFamily="36" charset="0"/>
                <a:cs typeface="Trajan Pro"/>
              </a:rPr>
              <a:t>Dispositivi</a:t>
            </a:r>
            <a:r>
              <a:rPr lang="en-US" sz="2000" b="1" dirty="0" smtClean="0">
                <a:solidFill>
                  <a:srgbClr val="FFFFFF"/>
                </a:solidFill>
                <a:latin typeface="Trajan Pro"/>
                <a:ea typeface="Helvetica" pitchFamily="36" charset="0"/>
                <a:cs typeface="Trajan Pro"/>
              </a:rPr>
              <a:t> Fitness </a:t>
            </a:r>
            <a:endParaRPr lang="en-US" sz="1600" dirty="0" smtClean="0">
              <a:solidFill>
                <a:srgbClr val="FFFFFF"/>
              </a:solidFill>
              <a:latin typeface="Trajan Pro"/>
              <a:cs typeface="Trajan Pro"/>
            </a:endParaRPr>
          </a:p>
          <a:p>
            <a:pPr>
              <a:spcBef>
                <a:spcPct val="20000"/>
              </a:spcBef>
            </a:pPr>
            <a:endParaRPr lang="en-US" sz="1600" dirty="0" smtClean="0">
              <a:solidFill>
                <a:srgbClr val="FFFFFF"/>
              </a:solidFill>
            </a:endParaRPr>
          </a:p>
          <a:p>
            <a:pPr lvl="0">
              <a:spcBef>
                <a:spcPct val="20000"/>
              </a:spcBef>
            </a:pPr>
            <a:endParaRPr lang="en-US" sz="1600" b="1" dirty="0" smtClean="0">
              <a:solidFill>
                <a:srgbClr val="FFFFFF"/>
              </a:solidFill>
              <a:latin typeface="Helvetica" pitchFamily="36" charset="0"/>
              <a:ea typeface="Helvetica" pitchFamily="36" charset="0"/>
              <a:cs typeface="Helvetica" pitchFamily="36" charset="0"/>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t>66</a:t>
            </a:fld>
            <a:endParaRPr lang="it-IT"/>
          </a:p>
        </p:txBody>
      </p:sp>
    </p:spTree>
    <p:extLst>
      <p:ext uri="{BB962C8B-B14F-4D97-AF65-F5344CB8AC3E}">
        <p14:creationId xmlns:p14="http://schemas.microsoft.com/office/powerpoint/2010/main" val="294138800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3469"/>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PREVENZIONE MALATTIE</a:t>
            </a:r>
          </a:p>
        </p:txBody>
      </p:sp>
      <p:pic>
        <p:nvPicPr>
          <p:cNvPr id="5" name="Immagine 4" descr="Schermata 2016-05-12 alle 12.11.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631"/>
            <a:ext cx="9144000" cy="6452369"/>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t>67</a:t>
            </a:fld>
            <a:endParaRPr lang="it-IT" dirty="0"/>
          </a:p>
        </p:txBody>
      </p:sp>
    </p:spTree>
    <p:extLst>
      <p:ext uri="{BB962C8B-B14F-4D97-AF65-F5344CB8AC3E}">
        <p14:creationId xmlns:p14="http://schemas.microsoft.com/office/powerpoint/2010/main" val="350928745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0" y="196081"/>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ALGORITMI di LEARNING AVANZATI </a:t>
            </a:r>
          </a:p>
        </p:txBody>
      </p:sp>
      <p:pic>
        <p:nvPicPr>
          <p:cNvPr id="6" name="Immagine 5" descr="images-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172" y="3546161"/>
            <a:ext cx="6922813" cy="3311839"/>
          </a:xfrm>
          <a:prstGeom prst="rect">
            <a:avLst/>
          </a:prstGeom>
        </p:spPr>
      </p:pic>
      <p:pic>
        <p:nvPicPr>
          <p:cNvPr id="7" name="Immagine 6" descr="calista-deepfa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181"/>
            <a:ext cx="9144000" cy="3122762"/>
          </a:xfrm>
          <a:prstGeom prst="rect">
            <a:avLst/>
          </a:prstGeom>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68</a:t>
            </a:fld>
            <a:endParaRPr lang="it-IT" dirty="0">
              <a:solidFill>
                <a:srgbClr val="FFFF00"/>
              </a:solidFill>
            </a:endParaRPr>
          </a:p>
        </p:txBody>
      </p:sp>
    </p:spTree>
    <p:extLst>
      <p:ext uri="{BB962C8B-B14F-4D97-AF65-F5344CB8AC3E}">
        <p14:creationId xmlns:p14="http://schemas.microsoft.com/office/powerpoint/2010/main" val="270345709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CARATTERISTICHE MACHINE LEARNING</a:t>
            </a:r>
          </a:p>
        </p:txBody>
      </p:sp>
      <p:pic>
        <p:nvPicPr>
          <p:cNvPr id="5" name="Immagine 4" descr="Data_Science_V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979" y="837728"/>
            <a:ext cx="5967381" cy="5696136"/>
          </a:xfrm>
          <a:prstGeom prst="rect">
            <a:avLst/>
          </a:prstGeom>
          <a:solidFill>
            <a:srgbClr val="FFFFFF"/>
          </a:solidFill>
        </p:spPr>
      </p:pic>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69</a:t>
            </a:fld>
            <a:endParaRPr lang="it-IT">
              <a:solidFill>
                <a:srgbClr val="FFFF00"/>
              </a:solidFill>
            </a:endParaRPr>
          </a:p>
        </p:txBody>
      </p:sp>
    </p:spTree>
    <p:extLst>
      <p:ext uri="{BB962C8B-B14F-4D97-AF65-F5344CB8AC3E}">
        <p14:creationId xmlns:p14="http://schemas.microsoft.com/office/powerpoint/2010/main" val="204306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a:xfrm>
            <a:off x="893326" y="146038"/>
            <a:ext cx="7467600" cy="1143000"/>
          </a:xfrm>
        </p:spPr>
        <p:txBody>
          <a:bodyPr>
            <a:normAutofit/>
          </a:bodyPr>
          <a:lstStyle/>
          <a:p>
            <a:pPr algn="ctr"/>
            <a:r>
              <a:rPr lang="it-IT"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Vulnerabilità dell’</a:t>
            </a:r>
            <a:r>
              <a:rPr lang="it-IT" sz="2800" b="1" dirty="0" err="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interconnettività</a:t>
            </a:r>
            <a:endParaRPr lang="it-IT"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5" name="Picture 11" descr="August14_2003_9.29pm_20hourbefore.pdf"/>
          <p:cNvPicPr>
            <a:picLocks noChangeAspect="1"/>
          </p:cNvPicPr>
          <p:nvPr/>
        </p:nvPicPr>
        <p:blipFill>
          <a:blip r:embed="rId2"/>
          <a:stretch>
            <a:fillRect/>
          </a:stretch>
        </p:blipFill>
        <p:spPr>
          <a:xfrm>
            <a:off x="0" y="1513705"/>
            <a:ext cx="4598281" cy="3361267"/>
          </a:xfrm>
          <a:prstGeom prst="rect">
            <a:avLst/>
          </a:prstGeom>
        </p:spPr>
      </p:pic>
      <p:pic>
        <p:nvPicPr>
          <p:cNvPr id="6" name="Picture 12" descr="August15_2012_9.14_7hourAfter.pdf"/>
          <p:cNvPicPr>
            <a:picLocks noChangeAspect="1"/>
          </p:cNvPicPr>
          <p:nvPr/>
        </p:nvPicPr>
        <p:blipFill>
          <a:blip r:embed="rId3"/>
          <a:stretch>
            <a:fillRect/>
          </a:stretch>
        </p:blipFill>
        <p:spPr>
          <a:xfrm>
            <a:off x="4572000" y="1513704"/>
            <a:ext cx="4572000" cy="3361267"/>
          </a:xfrm>
          <a:prstGeom prst="rect">
            <a:avLst/>
          </a:prstGeom>
        </p:spPr>
      </p:pic>
      <p:sp>
        <p:nvSpPr>
          <p:cNvPr id="7" name="TextBox 13"/>
          <p:cNvSpPr txBox="1"/>
          <p:nvPr/>
        </p:nvSpPr>
        <p:spPr>
          <a:xfrm>
            <a:off x="575733" y="4932770"/>
            <a:ext cx="2941230" cy="584776"/>
          </a:xfrm>
          <a:prstGeom prst="rect">
            <a:avLst/>
          </a:prstGeom>
          <a:noFill/>
        </p:spPr>
        <p:txBody>
          <a:bodyPr wrap="none" rtlCol="0">
            <a:spAutoFit/>
          </a:bodyPr>
          <a:lstStyle/>
          <a:p>
            <a:pPr algn="ctr"/>
            <a:r>
              <a:rPr lang="en-US" sz="1600" dirty="0" smtClean="0">
                <a:solidFill>
                  <a:srgbClr val="FFFF00"/>
                </a:solidFill>
              </a:rPr>
              <a:t>August 14, 2003: 9:29pm EDT</a:t>
            </a:r>
          </a:p>
          <a:p>
            <a:pPr algn="ctr"/>
            <a:r>
              <a:rPr lang="en-US" sz="1600" dirty="0" smtClean="0">
                <a:solidFill>
                  <a:srgbClr val="FFFF00"/>
                </a:solidFill>
              </a:rPr>
              <a:t>20 hours before</a:t>
            </a:r>
            <a:endParaRPr lang="en-US" sz="1600" dirty="0">
              <a:solidFill>
                <a:srgbClr val="FFFF00"/>
              </a:solidFill>
            </a:endParaRPr>
          </a:p>
        </p:txBody>
      </p:sp>
      <p:sp>
        <p:nvSpPr>
          <p:cNvPr id="8" name="TextBox 14"/>
          <p:cNvSpPr txBox="1"/>
          <p:nvPr/>
        </p:nvSpPr>
        <p:spPr>
          <a:xfrm>
            <a:off x="5198533" y="4932770"/>
            <a:ext cx="2941230" cy="584776"/>
          </a:xfrm>
          <a:prstGeom prst="rect">
            <a:avLst/>
          </a:prstGeom>
          <a:noFill/>
        </p:spPr>
        <p:txBody>
          <a:bodyPr wrap="none" rtlCol="0">
            <a:spAutoFit/>
          </a:bodyPr>
          <a:lstStyle/>
          <a:p>
            <a:pPr algn="ctr"/>
            <a:r>
              <a:rPr lang="en-US" sz="1600" dirty="0" smtClean="0">
                <a:solidFill>
                  <a:srgbClr val="FFFF00"/>
                </a:solidFill>
              </a:rPr>
              <a:t>August 15, 2003: 9:14pm EDT</a:t>
            </a:r>
          </a:p>
          <a:p>
            <a:pPr algn="ctr"/>
            <a:r>
              <a:rPr lang="en-US" sz="1600" dirty="0" smtClean="0">
                <a:solidFill>
                  <a:srgbClr val="FFFF00"/>
                </a:solidFill>
              </a:rPr>
              <a:t>7 hours after</a:t>
            </a:r>
            <a:endParaRPr lang="en-US" sz="1600" dirty="0">
              <a:solidFill>
                <a:srgbClr val="FFFF00"/>
              </a:solidFill>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7</a:t>
            </a:fld>
            <a:endParaRPr lang="it-IT" dirty="0">
              <a:solidFill>
                <a:srgbClr val="FFFF00"/>
              </a:solidFill>
            </a:endParaRPr>
          </a:p>
        </p:txBody>
      </p:sp>
    </p:spTree>
    <p:extLst>
      <p:ext uri="{BB962C8B-B14F-4D97-AF65-F5344CB8AC3E}">
        <p14:creationId xmlns:p14="http://schemas.microsoft.com/office/powerpoint/2010/main" val="1361085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LA FRONTIERA DELLA RICERCA</a:t>
            </a:r>
          </a:p>
        </p:txBody>
      </p:sp>
      <p:sp>
        <p:nvSpPr>
          <p:cNvPr id="7" name="CasellaDiTesto 6"/>
          <p:cNvSpPr txBox="1"/>
          <p:nvPr/>
        </p:nvSpPr>
        <p:spPr>
          <a:xfrm>
            <a:off x="401934" y="736709"/>
            <a:ext cx="8247687" cy="1200329"/>
          </a:xfrm>
          <a:prstGeom prst="rect">
            <a:avLst/>
          </a:prstGeom>
          <a:noFill/>
        </p:spPr>
        <p:txBody>
          <a:bodyPr wrap="square" rtlCol="0">
            <a:spAutoFit/>
          </a:bodyPr>
          <a:lstStyle/>
          <a:p>
            <a:r>
              <a:rPr lang="it-IT" dirty="0" smtClean="0"/>
              <a:t>L’approccio convenzionale, via intelligenza artificiale (con il “data </a:t>
            </a:r>
            <a:r>
              <a:rPr lang="it-IT" dirty="0" err="1" smtClean="0"/>
              <a:t>mining</a:t>
            </a:r>
            <a:r>
              <a:rPr lang="it-IT" dirty="0" smtClean="0"/>
              <a:t>” che ricorre alla possibilità che la macchina impari a cercare tra i dati) e scienza delle reti complesse, sta mostrando i suoi limiti nel far fronte allo tsunami di dati.</a:t>
            </a:r>
          </a:p>
        </p:txBody>
      </p:sp>
      <p:cxnSp>
        <p:nvCxnSpPr>
          <p:cNvPr id="8" name="Straight Arrow Connector 47"/>
          <p:cNvCxnSpPr/>
          <p:nvPr/>
        </p:nvCxnSpPr>
        <p:spPr>
          <a:xfrm>
            <a:off x="4099726" y="1687874"/>
            <a:ext cx="0" cy="6992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1" name="CasellaDiTesto 10"/>
          <p:cNvSpPr txBox="1"/>
          <p:nvPr/>
        </p:nvSpPr>
        <p:spPr>
          <a:xfrm>
            <a:off x="401934" y="2387137"/>
            <a:ext cx="8247687" cy="1754327"/>
          </a:xfrm>
          <a:prstGeom prst="rect">
            <a:avLst/>
          </a:prstGeom>
          <a:noFill/>
        </p:spPr>
        <p:txBody>
          <a:bodyPr wrap="square" rtlCol="0">
            <a:spAutoFit/>
          </a:bodyPr>
          <a:lstStyle/>
          <a:p>
            <a:r>
              <a:rPr lang="it-IT" dirty="0" smtClean="0"/>
              <a:t>I dati possono essere organizzati in modo naturale in strutture geometriche discrete, che si prestano a essere rappresentate come complessi simpliciali.</a:t>
            </a:r>
            <a:endParaRPr lang="it-IT" dirty="0"/>
          </a:p>
          <a:p>
            <a:r>
              <a:rPr lang="it-IT" dirty="0" smtClean="0"/>
              <a:t>Pertanto nello spazio dei dati l’informazione induce la topologia.</a:t>
            </a:r>
          </a:p>
          <a:p>
            <a:r>
              <a:rPr lang="it-IT" dirty="0" smtClean="0"/>
              <a:t>La “teoria topologica dei campi sullo spazio dei dati” vuole estrarre informazioni dai dati in modo diverso e più efficace, globale anziché locale, e capace di ottenere maggiori informazioni nascoste nei dati e dai dati.</a:t>
            </a:r>
          </a:p>
        </p:txBody>
      </p:sp>
      <p:cxnSp>
        <p:nvCxnSpPr>
          <p:cNvPr id="15" name="Straight Arrow Connector 47"/>
          <p:cNvCxnSpPr/>
          <p:nvPr/>
        </p:nvCxnSpPr>
        <p:spPr>
          <a:xfrm>
            <a:off x="4099727" y="4105267"/>
            <a:ext cx="0" cy="69926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6" name="CasellaDiTesto 15"/>
          <p:cNvSpPr txBox="1"/>
          <p:nvPr/>
        </p:nvSpPr>
        <p:spPr>
          <a:xfrm>
            <a:off x="401934" y="4802633"/>
            <a:ext cx="8247687" cy="1754327"/>
          </a:xfrm>
          <a:prstGeom prst="rect">
            <a:avLst/>
          </a:prstGeom>
          <a:noFill/>
        </p:spPr>
        <p:txBody>
          <a:bodyPr wrap="square" rtlCol="0">
            <a:spAutoFit/>
          </a:bodyPr>
          <a:lstStyle/>
          <a:p>
            <a:r>
              <a:rPr lang="it-IT" dirty="0" smtClean="0"/>
              <a:t>I primi risultati sono già straordinari: applicata, in forma approssimata, a dati relativi a immagini di cervelli umani ottenute con Risonanza magnetica funzionale, la teoria è riuscita infatti a distinguere soggetti “normali” da altri trattati con psicofarmaci, rivelando che nei dati era nascosta un’informazione che la stessa macchina con cui erano stati acquisiti non era stata addestrata a “vedere”.</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70</a:t>
            </a:fld>
            <a:endParaRPr lang="it-IT">
              <a:solidFill>
                <a:srgbClr val="FFFF00"/>
              </a:solidFill>
            </a:endParaRPr>
          </a:p>
        </p:txBody>
      </p:sp>
    </p:spTree>
    <p:extLst>
      <p:ext uri="{BB962C8B-B14F-4D97-AF65-F5344CB8AC3E}">
        <p14:creationId xmlns:p14="http://schemas.microsoft.com/office/powerpoint/2010/main" val="1180906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checkerboard(across)">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lide9hop.jpg"/>
          <p:cNvPicPr>
            <a:picLocks noChangeAspect="1"/>
          </p:cNvPicPr>
          <p:nvPr/>
        </p:nvPicPr>
        <p:blipFill>
          <a:blip r:embed="rId2"/>
          <a:stretch>
            <a:fillRect/>
          </a:stretch>
        </p:blipFill>
        <p:spPr>
          <a:xfrm>
            <a:off x="0" y="0"/>
            <a:ext cx="9144000" cy="5715000"/>
          </a:xfrm>
          <a:prstGeom prst="rect">
            <a:avLst/>
          </a:prstGeom>
        </p:spPr>
      </p:pic>
      <p:sp>
        <p:nvSpPr>
          <p:cNvPr id="7" name="TextBox 3"/>
          <p:cNvSpPr txBox="1"/>
          <p:nvPr/>
        </p:nvSpPr>
        <p:spPr>
          <a:xfrm>
            <a:off x="304800" y="5715000"/>
            <a:ext cx="2743200" cy="600164"/>
          </a:xfrm>
          <a:prstGeom prst="rect">
            <a:avLst/>
          </a:prstGeom>
          <a:noFill/>
        </p:spPr>
        <p:txBody>
          <a:bodyPr wrap="square" rtlCol="0">
            <a:spAutoFit/>
          </a:bodyPr>
          <a:lstStyle/>
          <a:p>
            <a:r>
              <a:rPr lang="en-US" b="1" dirty="0" smtClean="0">
                <a:latin typeface="Helvetica"/>
                <a:cs typeface="Helvetica"/>
              </a:rPr>
              <a:t>Stephen Hawking</a:t>
            </a:r>
          </a:p>
          <a:p>
            <a:r>
              <a:rPr lang="en-US" sz="1500" b="1" dirty="0" smtClean="0">
                <a:latin typeface="Helvetica"/>
                <a:cs typeface="Helvetica"/>
              </a:rPr>
              <a:t>January 23, 2000</a:t>
            </a:r>
            <a:r>
              <a:rPr lang="en-US" sz="1500" b="1" dirty="0" smtClean="0">
                <a:solidFill>
                  <a:schemeClr val="bg1"/>
                </a:solidFill>
                <a:latin typeface="Helvetica"/>
                <a:cs typeface="Helvetica"/>
              </a:rPr>
              <a:t>`</a:t>
            </a:r>
            <a:endParaRPr lang="en-US" sz="1500" b="1" dirty="0">
              <a:solidFill>
                <a:schemeClr val="bg1"/>
              </a:solidFill>
              <a:latin typeface="Helvetica"/>
              <a:cs typeface="Helvetica"/>
            </a:endParaRP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71</a:t>
            </a:fld>
            <a:endParaRPr lang="it-IT">
              <a:solidFill>
                <a:srgbClr val="FFFF00"/>
              </a:solidFill>
            </a:endParaRPr>
          </a:p>
        </p:txBody>
      </p:sp>
    </p:spTree>
    <p:extLst>
      <p:ext uri="{BB962C8B-B14F-4D97-AF65-F5344CB8AC3E}">
        <p14:creationId xmlns:p14="http://schemas.microsoft.com/office/powerpoint/2010/main" val="21146058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0" y="144050"/>
            <a:ext cx="9144000" cy="419100"/>
          </a:xfrm>
          <a:prstGeom prst="rect">
            <a:avLst/>
          </a:prstGeom>
          <a:solidFill>
            <a:srgbClr val="FF0000"/>
          </a:solidFill>
        </p:spPr>
        <p:txBody>
          <a:bodyPr vert="horz" lIns="91440" tIns="45720" rIns="91440" bIns="45720" rtlCol="0">
            <a:normAutofit/>
          </a:bodyPr>
          <a:lstStyle/>
          <a:p>
            <a:pPr lvl="0" algn="ctr">
              <a:spcBef>
                <a:spcPct val="20000"/>
              </a:spcBef>
            </a:pPr>
            <a:r>
              <a:rPr lang="en-US" sz="2000" b="1" dirty="0" smtClean="0">
                <a:latin typeface="Helvetica" pitchFamily="36" charset="0"/>
                <a:ea typeface="Helvetica" pitchFamily="36" charset="0"/>
                <a:cs typeface="Helvetica" pitchFamily="36" charset="0"/>
              </a:rPr>
              <a:t>REFERENZE</a:t>
            </a:r>
          </a:p>
        </p:txBody>
      </p:sp>
      <p:sp>
        <p:nvSpPr>
          <p:cNvPr id="5" name="CasellaDiTesto 4"/>
          <p:cNvSpPr txBox="1"/>
          <p:nvPr/>
        </p:nvSpPr>
        <p:spPr>
          <a:xfrm>
            <a:off x="241161" y="1173476"/>
            <a:ext cx="8537080" cy="4893648"/>
          </a:xfrm>
          <a:prstGeom prst="rect">
            <a:avLst/>
          </a:prstGeom>
          <a:noFill/>
        </p:spPr>
        <p:txBody>
          <a:bodyPr wrap="square" rtlCol="0">
            <a:spAutoFit/>
          </a:bodyPr>
          <a:lstStyle/>
          <a:p>
            <a:pPr marL="285750" indent="-285750">
              <a:buFont typeface="Arial"/>
              <a:buChar char="•"/>
            </a:pPr>
            <a:r>
              <a:rPr lang="it-IT" sz="2000" b="1" dirty="0"/>
              <a:t>Network Science </a:t>
            </a:r>
            <a:r>
              <a:rPr lang="it-IT" sz="2000" dirty="0"/>
              <a:t>by Albert-</a:t>
            </a:r>
            <a:r>
              <a:rPr lang="it-IT" sz="2000" dirty="0" err="1"/>
              <a:t>László</a:t>
            </a:r>
            <a:r>
              <a:rPr lang="it-IT" sz="2000" dirty="0"/>
              <a:t> </a:t>
            </a:r>
            <a:r>
              <a:rPr lang="it-IT" sz="2000" dirty="0" err="1" smtClean="0"/>
              <a:t>Barabási</a:t>
            </a:r>
            <a:endParaRPr lang="it-IT" sz="2000" dirty="0" smtClean="0"/>
          </a:p>
          <a:p>
            <a:endParaRPr lang="it-IT" sz="2000" dirty="0" smtClean="0"/>
          </a:p>
          <a:p>
            <a:pPr marL="285750" indent="-285750">
              <a:buFont typeface="Arial"/>
              <a:buChar char="•"/>
            </a:pPr>
            <a:r>
              <a:rPr lang="it-IT" sz="2000" b="1" dirty="0" err="1"/>
              <a:t>Linked</a:t>
            </a:r>
            <a:r>
              <a:rPr lang="it-IT" sz="2000" b="1" dirty="0"/>
              <a:t>: The New Science of </a:t>
            </a:r>
            <a:r>
              <a:rPr lang="it-IT" sz="2000" b="1" dirty="0" smtClean="0"/>
              <a:t>Networks </a:t>
            </a:r>
            <a:r>
              <a:rPr lang="it-IT" sz="2000" dirty="0"/>
              <a:t>by Albert-</a:t>
            </a:r>
            <a:r>
              <a:rPr lang="it-IT" sz="2000" dirty="0" err="1"/>
              <a:t>László</a:t>
            </a:r>
            <a:r>
              <a:rPr lang="it-IT" sz="2000" dirty="0"/>
              <a:t> </a:t>
            </a:r>
            <a:r>
              <a:rPr lang="it-IT" sz="2000" dirty="0" err="1"/>
              <a:t>Barabási</a:t>
            </a:r>
            <a:endParaRPr lang="it-IT" sz="2000" dirty="0" smtClean="0"/>
          </a:p>
          <a:p>
            <a:r>
              <a:rPr lang="it-IT" sz="2000" dirty="0"/>
              <a:t>      </a:t>
            </a:r>
            <a:r>
              <a:rPr lang="it-IT" sz="2000" dirty="0">
                <a:solidFill>
                  <a:srgbClr val="FFFF00"/>
                </a:solidFill>
                <a:hlinkClick r:id="rId2"/>
              </a:rPr>
              <a:t>http://barabasi.com/book/network-</a:t>
            </a:r>
            <a:r>
              <a:rPr lang="it-IT" sz="2000" dirty="0" smtClean="0">
                <a:solidFill>
                  <a:srgbClr val="FFFF00"/>
                </a:solidFill>
                <a:hlinkClick r:id="rId2"/>
              </a:rPr>
              <a:t>science</a:t>
            </a:r>
            <a:endParaRPr lang="it-IT" sz="2000" dirty="0" smtClean="0">
              <a:solidFill>
                <a:srgbClr val="FFFF00"/>
              </a:solidFill>
            </a:endParaRPr>
          </a:p>
          <a:p>
            <a:endParaRPr lang="it-IT" sz="2000" dirty="0" smtClean="0">
              <a:solidFill>
                <a:srgbClr val="FFFF00"/>
              </a:solidFill>
            </a:endParaRPr>
          </a:p>
          <a:p>
            <a:pPr marL="285750" indent="-285750">
              <a:buFont typeface="Arial"/>
              <a:buChar char="•"/>
            </a:pPr>
            <a:r>
              <a:rPr lang="it-IT" sz="2000" dirty="0"/>
              <a:t>LEARNING FROM DATA by </a:t>
            </a:r>
            <a:r>
              <a:rPr lang="it-IT" sz="2000" dirty="0" err="1"/>
              <a:t>Yaser</a:t>
            </a:r>
            <a:r>
              <a:rPr lang="it-IT" sz="2000" dirty="0"/>
              <a:t> S. Abu-</a:t>
            </a:r>
            <a:r>
              <a:rPr lang="it-IT" sz="2000" dirty="0" err="1" smtClean="0"/>
              <a:t>Mosta</a:t>
            </a:r>
            <a:r>
              <a:rPr lang="it-IT" sz="2000" dirty="0" smtClean="0"/>
              <a:t>,</a:t>
            </a:r>
            <a:r>
              <a:rPr lang="it-IT" sz="2000" dirty="0"/>
              <a:t> Malik </a:t>
            </a:r>
            <a:r>
              <a:rPr lang="it-IT" sz="2000" dirty="0" err="1"/>
              <a:t>Magdon</a:t>
            </a:r>
            <a:r>
              <a:rPr lang="it-IT" sz="2000" dirty="0"/>
              <a:t>-</a:t>
            </a:r>
            <a:r>
              <a:rPr lang="it-IT" sz="2000" dirty="0" smtClean="0"/>
              <a:t>Ismail</a:t>
            </a:r>
          </a:p>
          <a:p>
            <a:r>
              <a:rPr lang="it-IT" sz="2000" dirty="0"/>
              <a:t> </a:t>
            </a:r>
            <a:r>
              <a:rPr lang="it-IT" sz="2000" dirty="0" smtClean="0"/>
              <a:t>      </a:t>
            </a:r>
            <a:r>
              <a:rPr lang="it-IT" sz="2000" dirty="0">
                <a:solidFill>
                  <a:srgbClr val="FFFF00"/>
                </a:solidFill>
              </a:rPr>
              <a:t>http://</a:t>
            </a:r>
            <a:r>
              <a:rPr lang="it-IT" sz="2000" dirty="0" err="1">
                <a:solidFill>
                  <a:srgbClr val="FFFF00"/>
                </a:solidFill>
              </a:rPr>
              <a:t>amlbook.com</a:t>
            </a:r>
            <a:r>
              <a:rPr lang="it-IT" sz="2000" dirty="0">
                <a:solidFill>
                  <a:srgbClr val="FFFF00"/>
                </a:solidFill>
              </a:rPr>
              <a:t>/ </a:t>
            </a:r>
            <a:endParaRPr lang="it-IT" sz="2000" dirty="0" smtClean="0">
              <a:solidFill>
                <a:srgbClr val="FFFF00"/>
              </a:solidFill>
            </a:endParaRPr>
          </a:p>
          <a:p>
            <a:endParaRPr lang="it-IT" sz="2000" dirty="0" smtClean="0">
              <a:solidFill>
                <a:srgbClr val="FFFF00"/>
              </a:solidFill>
            </a:endParaRPr>
          </a:p>
          <a:p>
            <a:pPr marL="285750" indent="-285750">
              <a:buFont typeface="Arial"/>
              <a:buChar char="•"/>
            </a:pPr>
            <a:r>
              <a:rPr lang="it-IT" sz="2000" b="1" dirty="0"/>
              <a:t>L'algoritmo definitivo. La macchina che impara da sola e il futuro del nostro </a:t>
            </a:r>
            <a:r>
              <a:rPr lang="it-IT" sz="2000" b="1" dirty="0" smtClean="0"/>
              <a:t>mondo </a:t>
            </a:r>
            <a:r>
              <a:rPr lang="it-IT" sz="2000" dirty="0"/>
              <a:t>by Pedro </a:t>
            </a:r>
            <a:r>
              <a:rPr lang="it-IT" sz="2000" dirty="0" err="1" smtClean="0"/>
              <a:t>Domingos</a:t>
            </a:r>
            <a:endParaRPr lang="it-IT" sz="2000" dirty="0" smtClean="0"/>
          </a:p>
          <a:p>
            <a:endParaRPr lang="it-IT" sz="2000" dirty="0" smtClean="0"/>
          </a:p>
          <a:p>
            <a:pPr marL="285750" indent="-285750">
              <a:buFont typeface="Arial"/>
              <a:buChar char="•"/>
            </a:pPr>
            <a:r>
              <a:rPr lang="it-IT" sz="2000" u="sng" dirty="0">
                <a:hlinkClick r:id="rId3"/>
              </a:rPr>
              <a:t>http://snap.stanford.edu/data/</a:t>
            </a:r>
            <a:endParaRPr lang="it-IT" sz="2000" dirty="0" smtClean="0"/>
          </a:p>
          <a:p>
            <a:pPr marL="285750" indent="-285750">
              <a:buFont typeface="Arial"/>
              <a:buChar char="•"/>
            </a:pPr>
            <a:endParaRPr lang="it-IT" dirty="0" smtClean="0"/>
          </a:p>
          <a:p>
            <a:endParaRPr lang="it-IT" dirty="0"/>
          </a:p>
          <a:p>
            <a:endParaRPr lang="it-IT" dirty="0" smtClean="0"/>
          </a:p>
          <a:p>
            <a:pPr marL="285750" indent="-285750">
              <a:buFont typeface="Arial"/>
              <a:buChar char="•"/>
            </a:pPr>
            <a:endParaRPr lang="it-IT" dirty="0"/>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72</a:t>
            </a:fld>
            <a:endParaRPr lang="it-IT">
              <a:solidFill>
                <a:srgbClr val="FFFF00"/>
              </a:solidFill>
            </a:endParaRPr>
          </a:p>
        </p:txBody>
      </p:sp>
    </p:spTree>
    <p:extLst>
      <p:ext uri="{BB962C8B-B14F-4D97-AF65-F5344CB8AC3E}">
        <p14:creationId xmlns:p14="http://schemas.microsoft.com/office/powerpoint/2010/main" val="437515643"/>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0496" y="1173163"/>
            <a:ext cx="7467600" cy="1143000"/>
          </a:xfrm>
        </p:spPr>
        <p:txBody>
          <a:bodyPr/>
          <a:lstStyle/>
          <a:p>
            <a:pPr algn="ctr"/>
            <a:r>
              <a:rPr lang="it-IT"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GRAZIE PER L’ATTEZIONE</a:t>
            </a:r>
            <a:endParaRPr lang="it-IT"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4" name="Segnaposto numero diapositiva 3"/>
          <p:cNvSpPr>
            <a:spLocks noGrp="1"/>
          </p:cNvSpPr>
          <p:nvPr>
            <p:ph type="sldNum" sz="quarter" idx="12"/>
          </p:nvPr>
        </p:nvSpPr>
        <p:spPr/>
        <p:txBody>
          <a:bodyPr/>
          <a:lstStyle/>
          <a:p>
            <a:fld id="{E95BF586-1B0B-BA46-82D0-50D6FEB04D54}" type="slidenum">
              <a:rPr lang="it-IT" smtClean="0"/>
              <a:t>73</a:t>
            </a:fld>
            <a:endParaRPr lang="it-IT"/>
          </a:p>
        </p:txBody>
      </p:sp>
      <p:sp>
        <p:nvSpPr>
          <p:cNvPr id="5" name="CasellaDiTesto 4"/>
          <p:cNvSpPr txBox="1"/>
          <p:nvPr/>
        </p:nvSpPr>
        <p:spPr>
          <a:xfrm>
            <a:off x="1157570" y="2861351"/>
            <a:ext cx="6835056" cy="1384995"/>
          </a:xfrm>
          <a:prstGeom prst="rect">
            <a:avLst/>
          </a:prstGeom>
          <a:noFill/>
        </p:spPr>
        <p:txBody>
          <a:bodyPr wrap="square" rtlCol="0">
            <a:spAutoFit/>
          </a:bodyPr>
          <a:lstStyle/>
          <a:p>
            <a:pPr algn="ctr"/>
            <a:r>
              <a:rPr lang="it-IT"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Un ringraziamento speciale al</a:t>
            </a:r>
          </a:p>
          <a:p>
            <a:pPr algn="ctr"/>
            <a:r>
              <a:rPr lang="it-IT"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Prof. A. Mandarano</a:t>
            </a:r>
          </a:p>
          <a:p>
            <a:pPr algn="ctr"/>
            <a:r>
              <a:rPr lang="it-IT" sz="28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Per l’opportunità</a:t>
            </a:r>
          </a:p>
        </p:txBody>
      </p:sp>
    </p:spTree>
    <p:extLst>
      <p:ext uri="{BB962C8B-B14F-4D97-AF65-F5344CB8AC3E}">
        <p14:creationId xmlns:p14="http://schemas.microsoft.com/office/powerpoint/2010/main" val="2251164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54091" y="544640"/>
            <a:ext cx="7981722" cy="461665"/>
          </a:xfrm>
          <a:prstGeom prst="rect">
            <a:avLst/>
          </a:prstGeom>
        </p:spPr>
        <p:txBody>
          <a:bodyPr wrap="none">
            <a:spAutoFit/>
          </a:bodyPr>
          <a:lstStyle/>
          <a:p>
            <a:pPr>
              <a:buClr>
                <a:srgbClr val="FFFF00"/>
              </a:buClr>
            </a:pP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Temi</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da </a:t>
            </a: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affrontare</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in </a:t>
            </a: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questo</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tipo</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di </a:t>
            </a:r>
            <a:r>
              <a:rPr lang="en-US" sz="24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classi</a:t>
            </a: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CasellaDiTesto 4"/>
          <p:cNvSpPr txBox="1"/>
          <p:nvPr/>
        </p:nvSpPr>
        <p:spPr>
          <a:xfrm>
            <a:off x="493318" y="1414602"/>
            <a:ext cx="7818679" cy="4154983"/>
          </a:xfrm>
          <a:prstGeom prst="rect">
            <a:avLst/>
          </a:prstGeom>
          <a:noFill/>
        </p:spPr>
        <p:txBody>
          <a:bodyPr wrap="square" rtlCol="0">
            <a:spAutoFit/>
          </a:bodyPr>
          <a:lstStyle/>
          <a:p>
            <a:pPr marL="285750" indent="-285750">
              <a:buClr>
                <a:srgbClr val="FF0000"/>
              </a:buClr>
              <a:buFont typeface="Wingdings" charset="2"/>
              <a:buChar char="Ø"/>
            </a:pPr>
            <a:r>
              <a:rPr lang="it-IT" sz="2400" dirty="0" smtClean="0">
                <a:solidFill>
                  <a:srgbClr val="FFFF00"/>
                </a:solidFill>
              </a:rPr>
              <a:t>Bisogna capire come le strutture delle reti influenzano la robustezza del sistema complesso.</a:t>
            </a:r>
          </a:p>
          <a:p>
            <a:pPr>
              <a:buClr>
                <a:srgbClr val="FF0000"/>
              </a:buClr>
            </a:pPr>
            <a:endParaRPr lang="it-IT" sz="2400" dirty="0">
              <a:solidFill>
                <a:srgbClr val="FFFF00"/>
              </a:solidFill>
            </a:endParaRPr>
          </a:p>
          <a:p>
            <a:pPr marL="285750" indent="-285750">
              <a:buClr>
                <a:srgbClr val="FF0000"/>
              </a:buClr>
              <a:buFont typeface="Wingdings" charset="2"/>
              <a:buChar char="Ø"/>
            </a:pPr>
            <a:r>
              <a:rPr lang="it-IT" sz="2400" dirty="0" smtClean="0">
                <a:solidFill>
                  <a:srgbClr val="FFFF00"/>
                </a:solidFill>
              </a:rPr>
              <a:t>È necessario sviluppare strumenti quantitativi per valutare l’interazione tra la struttura delle reti e il loro impatto sui fallimenti.</a:t>
            </a:r>
          </a:p>
          <a:p>
            <a:pPr>
              <a:buClr>
                <a:srgbClr val="FF0000"/>
              </a:buClr>
            </a:pPr>
            <a:endParaRPr lang="it-IT" sz="2400" dirty="0">
              <a:solidFill>
                <a:srgbClr val="FFFF00"/>
              </a:solidFill>
            </a:endParaRPr>
          </a:p>
          <a:p>
            <a:pPr marL="285750" indent="-285750">
              <a:buClr>
                <a:srgbClr val="FF0000"/>
              </a:buClr>
              <a:buFont typeface="Wingdings" charset="2"/>
              <a:buChar char="Ø"/>
            </a:pPr>
            <a:r>
              <a:rPr lang="it-IT" sz="2400" dirty="0" smtClean="0">
                <a:solidFill>
                  <a:srgbClr val="FFFF00"/>
                </a:solidFill>
              </a:rPr>
              <a:t>È possibili dimostrare che i fallimenti seguono delle leggi riproducibili, pertanto tramite degli studi statistici sulla scienza delle reti possiamo quantificare i fallimenti e anche prevederli.</a:t>
            </a:r>
          </a:p>
        </p:txBody>
      </p:sp>
      <p:sp>
        <p:nvSpPr>
          <p:cNvPr id="2" name="Segnaposto numero diapositiva 1"/>
          <p:cNvSpPr>
            <a:spLocks noGrp="1"/>
          </p:cNvSpPr>
          <p:nvPr>
            <p:ph type="sldNum" sz="quarter" idx="12"/>
          </p:nvPr>
        </p:nvSpPr>
        <p:spPr/>
        <p:txBody>
          <a:bodyPr/>
          <a:lstStyle/>
          <a:p>
            <a:fld id="{E95BF586-1B0B-BA46-82D0-50D6FEB04D54}" type="slidenum">
              <a:rPr lang="it-IT" smtClean="0">
                <a:solidFill>
                  <a:srgbClr val="FFFF00"/>
                </a:solidFill>
              </a:rPr>
              <a:t>8</a:t>
            </a:fld>
            <a:endParaRPr lang="it-IT">
              <a:solidFill>
                <a:srgbClr val="FFFF00"/>
              </a:solidFill>
            </a:endParaRPr>
          </a:p>
        </p:txBody>
      </p:sp>
    </p:spTree>
    <p:extLst>
      <p:ext uri="{BB962C8B-B14F-4D97-AF65-F5344CB8AC3E}">
        <p14:creationId xmlns:p14="http://schemas.microsoft.com/office/powerpoint/2010/main" val="2257750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Sistemi Complessi</a:t>
            </a:r>
            <a:endParaRPr lang="it-IT"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5" name="CasellaDiTesto 4"/>
          <p:cNvSpPr txBox="1"/>
          <p:nvPr/>
        </p:nvSpPr>
        <p:spPr>
          <a:xfrm>
            <a:off x="932487" y="4931105"/>
            <a:ext cx="6992313" cy="923330"/>
          </a:xfrm>
          <a:prstGeom prst="rect">
            <a:avLst/>
          </a:prstGeom>
          <a:noFill/>
        </p:spPr>
        <p:txBody>
          <a:bodyPr wrap="square" rtlCol="0">
            <a:spAutoFit/>
          </a:bodyPr>
          <a:lstStyle/>
          <a:p>
            <a:r>
              <a:rPr lang="it-IT" dirty="0" smtClean="0"/>
              <a:t>Questi fenomeni, comunemente indicati come comportamenti emergenti, sembrano verificarsi in molti sistemi che vengono pertanto definiti complessi, come i sistemi viventi e sociali.</a:t>
            </a:r>
            <a:endParaRPr lang="it-IT" dirty="0"/>
          </a:p>
        </p:txBody>
      </p:sp>
      <p:pic>
        <p:nvPicPr>
          <p:cNvPr id="6" name="Immagine 5" descr="home_p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7848" y="2407817"/>
            <a:ext cx="2540223" cy="2523288"/>
          </a:xfrm>
          <a:prstGeom prst="rect">
            <a:avLst/>
          </a:prstGeom>
        </p:spPr>
      </p:pic>
      <p:sp>
        <p:nvSpPr>
          <p:cNvPr id="7" name="CasellaDiTesto 6"/>
          <p:cNvSpPr txBox="1"/>
          <p:nvPr/>
        </p:nvSpPr>
        <p:spPr>
          <a:xfrm>
            <a:off x="932487" y="1417638"/>
            <a:ext cx="6992313" cy="1477328"/>
          </a:xfrm>
          <a:prstGeom prst="rect">
            <a:avLst/>
          </a:prstGeom>
          <a:noFill/>
        </p:spPr>
        <p:txBody>
          <a:bodyPr wrap="square" rtlCol="0">
            <a:spAutoFit/>
          </a:bodyPr>
          <a:lstStyle/>
          <a:p>
            <a:r>
              <a:rPr lang="it-IT" dirty="0"/>
              <a:t>La complessità è una teoria scientifica che afferma l’esistenza di alcuni sistemi di visualizzazione di fenomeni comportamentali totalmente inspiegabili dalle analisi di singole componenti di tali sistemi.</a:t>
            </a:r>
          </a:p>
          <a:p>
            <a:endParaRPr lang="it-IT" dirty="0"/>
          </a:p>
        </p:txBody>
      </p:sp>
      <p:sp>
        <p:nvSpPr>
          <p:cNvPr id="3" name="Segnaposto numero diapositiva 2"/>
          <p:cNvSpPr>
            <a:spLocks noGrp="1"/>
          </p:cNvSpPr>
          <p:nvPr>
            <p:ph type="sldNum" sz="quarter" idx="12"/>
          </p:nvPr>
        </p:nvSpPr>
        <p:spPr/>
        <p:txBody>
          <a:bodyPr/>
          <a:lstStyle/>
          <a:p>
            <a:fld id="{E95BF586-1B0B-BA46-82D0-50D6FEB04D54}" type="slidenum">
              <a:rPr lang="it-IT" smtClean="0">
                <a:solidFill>
                  <a:srgbClr val="FFFF00"/>
                </a:solidFill>
              </a:rPr>
              <a:t>9</a:t>
            </a:fld>
            <a:endParaRPr lang="it-IT">
              <a:solidFill>
                <a:srgbClr val="FFFF00"/>
              </a:solidFill>
            </a:endParaRPr>
          </a:p>
        </p:txBody>
      </p:sp>
    </p:spTree>
    <p:extLst>
      <p:ext uri="{BB962C8B-B14F-4D97-AF65-F5344CB8AC3E}">
        <p14:creationId xmlns:p14="http://schemas.microsoft.com/office/powerpoint/2010/main" val="2286940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theme/theme1.xml><?xml version="1.0" encoding="utf-8"?>
<a:theme xmlns:a="http://schemas.openxmlformats.org/drawingml/2006/main" name="Tecnologia">
  <a:themeElements>
    <a:clrScheme name="Esposizione">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Tecnologia">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nologia">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Tecnologia.thmx</Template>
  <TotalTime>9470</TotalTime>
  <Words>1836</Words>
  <Application>Microsoft Macintosh PowerPoint</Application>
  <PresentationFormat>Presentazione su schermo (4:3)</PresentationFormat>
  <Paragraphs>359</Paragraphs>
  <Slides>73</Slides>
  <Notes>1</Notes>
  <HiddenSlides>0</HiddenSlides>
  <MMClips>0</MMClips>
  <ScaleCrop>false</ScaleCrop>
  <HeadingPairs>
    <vt:vector size="4" baseType="variant">
      <vt:variant>
        <vt:lpstr>Tema</vt:lpstr>
      </vt:variant>
      <vt:variant>
        <vt:i4>1</vt:i4>
      </vt:variant>
      <vt:variant>
        <vt:lpstr>Titoli diapositive</vt:lpstr>
      </vt:variant>
      <vt:variant>
        <vt:i4>73</vt:i4>
      </vt:variant>
    </vt:vector>
  </HeadingPairs>
  <TitlesOfParts>
    <vt:vector size="74" baseType="lpstr">
      <vt:lpstr>Tecnologia</vt:lpstr>
      <vt:lpstr>La Scienza dei Big data e lo  studio dei sistemi sociali</vt:lpstr>
      <vt:lpstr>Presentazione di PowerPoint</vt:lpstr>
      <vt:lpstr>Presentazione di PowerPoint</vt:lpstr>
      <vt:lpstr>LA TEORIA DEI NETWORK</vt:lpstr>
      <vt:lpstr>La cattura di Saddam e la scienza dei network</vt:lpstr>
      <vt:lpstr>Presentazione di PowerPoint</vt:lpstr>
      <vt:lpstr>Vulnerabilità dell’interconnettività</vt:lpstr>
      <vt:lpstr>Presentazione di PowerPoint</vt:lpstr>
      <vt:lpstr>Sistemi Complessi</vt:lpstr>
      <vt:lpstr>Presentazione di PowerPoint</vt:lpstr>
      <vt:lpstr>LE REGOLE DEI NETWORK</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LE CARATTERISTICHE  DELLA SCIENZA DEI NETWORK </vt:lpstr>
      <vt:lpstr>Presentazione di PowerPoint</vt:lpstr>
      <vt:lpstr>Presentazione di PowerPoint</vt:lpstr>
      <vt:lpstr>Presentazione di PowerPoint</vt:lpstr>
      <vt:lpstr>Presentazione di PowerPoint</vt:lpstr>
      <vt:lpstr>L’IMPATTO DELLA SCIENZA DEI NETWORK</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IL MACHINE  LEARNING</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GRAZIE PER L’ATTEZIONE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Scienza dei Big data e lo  studio dei sistemi sociali</dc:title>
  <dc:creator>Fabio Gatto</dc:creator>
  <cp:lastModifiedBy>Fabio Gatto</cp:lastModifiedBy>
  <cp:revision>130</cp:revision>
  <dcterms:created xsi:type="dcterms:W3CDTF">2016-04-28T16:22:48Z</dcterms:created>
  <dcterms:modified xsi:type="dcterms:W3CDTF">2016-05-13T07:35:00Z</dcterms:modified>
</cp:coreProperties>
</file>